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72" r:id="rId6"/>
    <p:sldId id="260" r:id="rId7"/>
    <p:sldId id="271" r:id="rId8"/>
    <p:sldId id="264" r:id="rId9"/>
    <p:sldId id="265" r:id="rId10"/>
    <p:sldId id="261" r:id="rId11"/>
    <p:sldId id="262" r:id="rId12"/>
    <p:sldId id="263" r:id="rId13"/>
    <p:sldId id="268" r:id="rId14"/>
    <p:sldId id="269" r:id="rId15"/>
    <p:sldId id="273" r:id="rId16"/>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snapToObjects="1">
      <p:cViewPr varScale="1">
        <p:scale>
          <a:sx n="82" d="100"/>
          <a:sy n="82" d="100"/>
        </p:scale>
        <p:origin x="5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4C0FB7C-9BC8-4986-926D-77A390546C5C}" type="datetimeFigureOut">
              <a:rPr lang="he-IL" smtClean="0"/>
              <a:t>ל'/שבט/תשפ"ב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51602AD-F28E-42E4-89C8-068553F555AF}" type="slidenum">
              <a:rPr lang="he-IL" smtClean="0"/>
              <a:t>‹#›</a:t>
            </a:fld>
            <a:endParaRPr lang="he-IL"/>
          </a:p>
        </p:txBody>
      </p:sp>
    </p:spTree>
    <p:extLst>
      <p:ext uri="{BB962C8B-B14F-4D97-AF65-F5344CB8AC3E}">
        <p14:creationId xmlns:p14="http://schemas.microsoft.com/office/powerpoint/2010/main" val="110967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51602AD-F28E-42E4-89C8-068553F555AF}" type="slidenum">
              <a:rPr lang="he-IL" smtClean="0"/>
              <a:t>3</a:t>
            </a:fld>
            <a:endParaRPr lang="he-IL"/>
          </a:p>
        </p:txBody>
      </p:sp>
    </p:spTree>
    <p:extLst>
      <p:ext uri="{BB962C8B-B14F-4D97-AF65-F5344CB8AC3E}">
        <p14:creationId xmlns:p14="http://schemas.microsoft.com/office/powerpoint/2010/main" val="197218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ED806-6F40-E542-AB39-B0497E2C226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DF00DC-B496-EF40-A742-2E1FDE0BB3FD}"/>
              </a:ext>
            </a:extLst>
          </p:cNvPr>
          <p:cNvSpPr>
            <a:spLocks noGrp="1"/>
          </p:cNvSpPr>
          <p:nvPr>
            <p:ph type="ctrTitle"/>
          </p:nvPr>
        </p:nvSpPr>
        <p:spPr>
          <a:xfrm>
            <a:off x="1622854" y="3741190"/>
            <a:ext cx="9144000" cy="1104002"/>
          </a:xfrm>
        </p:spPr>
        <p:txBody>
          <a:bodyPr anchor="b"/>
          <a:lstStyle>
            <a:lvl1pPr algn="ctr">
              <a:defRPr sz="6000"/>
            </a:lvl1pPr>
          </a:lstStyle>
          <a:p>
            <a:r>
              <a:rPr lang="en-US" dirty="0"/>
              <a:t>Click to edit Master title style</a:t>
            </a:r>
            <a:endParaRPr lang="en-IL" dirty="0"/>
          </a:p>
        </p:txBody>
      </p:sp>
      <p:sp>
        <p:nvSpPr>
          <p:cNvPr id="4" name="Date Placeholder 3">
            <a:extLst>
              <a:ext uri="{FF2B5EF4-FFF2-40B4-BE49-F238E27FC236}">
                <a16:creationId xmlns:a16="http://schemas.microsoft.com/office/drawing/2014/main" id="{AA4DE53C-E4BC-624A-944E-454601C2671E}"/>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5" name="Footer Placeholder 4">
            <a:extLst>
              <a:ext uri="{FF2B5EF4-FFF2-40B4-BE49-F238E27FC236}">
                <a16:creationId xmlns:a16="http://schemas.microsoft.com/office/drawing/2014/main" id="{49C3DB8C-0A5D-7449-9809-13F60285D9BB}"/>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27FC88F-7182-E44B-B6E9-4CA453D3EB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12494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092-A5F1-0643-9951-E40F40FF6DC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DDE0945F-8663-434A-A524-18255E477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AFA39AD-C9BB-F944-AAB4-3F73D5819691}"/>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5" name="Footer Placeholder 4">
            <a:extLst>
              <a:ext uri="{FF2B5EF4-FFF2-40B4-BE49-F238E27FC236}">
                <a16:creationId xmlns:a16="http://schemas.microsoft.com/office/drawing/2014/main" id="{D78F4B93-3074-E641-9233-D062B98EAF2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FB2EF0A-8F98-0D45-9DB6-6CE3D88C7E8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31655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AA391-E2E1-7846-90AD-8017AE846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F3BC07EB-08AB-5F4C-8C1D-9067E05846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94CD6AB-C3BB-ED45-B4E8-590D7267CEA0}"/>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5" name="Footer Placeholder 4">
            <a:extLst>
              <a:ext uri="{FF2B5EF4-FFF2-40B4-BE49-F238E27FC236}">
                <a16:creationId xmlns:a16="http://schemas.microsoft.com/office/drawing/2014/main" id="{25F73424-760C-0F4B-9C5D-3B390D96A2A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6B193C0-9D09-9B46-BDBC-307202EEB129}"/>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40731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E6B0A-4A81-1D4C-BA17-11088A2BE64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25927-6D18-494C-8798-430562DC9013}"/>
              </a:ext>
            </a:extLst>
          </p:cNvPr>
          <p:cNvSpPr>
            <a:spLocks noGrp="1"/>
          </p:cNvSpPr>
          <p:nvPr>
            <p:ph type="title"/>
          </p:nvPr>
        </p:nvSpPr>
        <p:spPr>
          <a:xfrm>
            <a:off x="2866767" y="136525"/>
            <a:ext cx="9033685" cy="1325563"/>
          </a:xfrm>
        </p:spPr>
        <p:txBody>
          <a:bodyPr/>
          <a:lstStyle/>
          <a:p>
            <a:r>
              <a:rPr lang="en-US" dirty="0"/>
              <a:t>Click to edit Master title style</a:t>
            </a:r>
            <a:endParaRPr lang="en-IL" dirty="0"/>
          </a:p>
        </p:txBody>
      </p:sp>
      <p:sp>
        <p:nvSpPr>
          <p:cNvPr id="3" name="Content Placeholder 2">
            <a:extLst>
              <a:ext uri="{FF2B5EF4-FFF2-40B4-BE49-F238E27FC236}">
                <a16:creationId xmlns:a16="http://schemas.microsoft.com/office/drawing/2014/main" id="{CF37463C-18A7-C74C-87AC-AADD07B8C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076B062-B3DA-8A46-810E-B69E430D215D}"/>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5" name="Footer Placeholder 4">
            <a:extLst>
              <a:ext uri="{FF2B5EF4-FFF2-40B4-BE49-F238E27FC236}">
                <a16:creationId xmlns:a16="http://schemas.microsoft.com/office/drawing/2014/main" id="{7E63999F-1799-5442-98E2-5405C923098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67DDB97-5819-5644-98BA-EA7934C973B3}"/>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5095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8AF473-5886-4A44-9D27-64EBAA6BEE7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D0A365-B251-9642-9B9D-3EE7CE47C65D}"/>
              </a:ext>
            </a:extLst>
          </p:cNvPr>
          <p:cNvSpPr>
            <a:spLocks noGrp="1"/>
          </p:cNvSpPr>
          <p:nvPr>
            <p:ph type="title"/>
          </p:nvPr>
        </p:nvSpPr>
        <p:spPr>
          <a:xfrm>
            <a:off x="1298989" y="1232660"/>
            <a:ext cx="10515600" cy="2852737"/>
          </a:xfrm>
        </p:spPr>
        <p:txBody>
          <a:bodyPr anchor="b"/>
          <a:lstStyle>
            <a:lvl1pPr>
              <a:defRPr sz="6000"/>
            </a:lvl1p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9069048F-EA7E-AA48-998D-AC363EF11804}"/>
              </a:ext>
            </a:extLst>
          </p:cNvPr>
          <p:cNvSpPr>
            <a:spLocks noGrp="1"/>
          </p:cNvSpPr>
          <p:nvPr>
            <p:ph type="body" idx="1"/>
          </p:nvPr>
        </p:nvSpPr>
        <p:spPr>
          <a:xfrm>
            <a:off x="1292363" y="425153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A9ECB48-320A-4A46-BEC4-D1B9E27F9599}"/>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5" name="Footer Placeholder 4">
            <a:extLst>
              <a:ext uri="{FF2B5EF4-FFF2-40B4-BE49-F238E27FC236}">
                <a16:creationId xmlns:a16="http://schemas.microsoft.com/office/drawing/2014/main" id="{FA7B41F9-FF98-B942-8E59-DFBC5B35E6B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88FA4B5-8E58-B04A-9F2F-B912DB4E2CB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90944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4A0F-F396-DE49-87EC-17BD029AD68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A91C251-1960-CE47-B379-562755565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8C216825-D02B-1B4E-B6AA-96D9BE6AE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4AB649F9-52E3-D449-AE93-9BF11EB57994}"/>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6" name="Footer Placeholder 5">
            <a:extLst>
              <a:ext uri="{FF2B5EF4-FFF2-40B4-BE49-F238E27FC236}">
                <a16:creationId xmlns:a16="http://schemas.microsoft.com/office/drawing/2014/main" id="{C650E434-5FE0-B14B-B086-E704AA73CFB3}"/>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ABD6886-2EE0-8F44-800F-6D1E309380ED}"/>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5427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D409-39D9-5545-985A-F87F1BBC1EE7}"/>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D7503AE-B11F-6E4D-A4A3-517A8D27A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DD269-B8EE-7449-AFC0-EB131052C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D9C52AED-E32F-7D43-A917-10CA8A03F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EDD3E-80F2-9C40-8C44-9A13D0493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0DE1D0E9-FB64-1045-9954-3685E29A3CFB}"/>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8" name="Footer Placeholder 7">
            <a:extLst>
              <a:ext uri="{FF2B5EF4-FFF2-40B4-BE49-F238E27FC236}">
                <a16:creationId xmlns:a16="http://schemas.microsoft.com/office/drawing/2014/main" id="{71430E62-E416-1D4B-9569-DC451AC888F0}"/>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5C9AB033-D681-6F44-959F-D297FE8CE46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94460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2F51-C8EC-D24D-8256-981BD83D789E}"/>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C338C6E5-DCBA-2C4E-9759-EE174863CB19}"/>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4" name="Footer Placeholder 3">
            <a:extLst>
              <a:ext uri="{FF2B5EF4-FFF2-40B4-BE49-F238E27FC236}">
                <a16:creationId xmlns:a16="http://schemas.microsoft.com/office/drawing/2014/main" id="{DAC3052C-A142-384E-8975-97F9F3ACDF92}"/>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BDE9138A-DAF0-724B-8096-4D2EEFC8DEF0}"/>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02802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A53B8-986F-3F46-B239-19E4622A9289}"/>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3" name="Footer Placeholder 2">
            <a:extLst>
              <a:ext uri="{FF2B5EF4-FFF2-40B4-BE49-F238E27FC236}">
                <a16:creationId xmlns:a16="http://schemas.microsoft.com/office/drawing/2014/main" id="{4B6DA0CB-45F8-AF4A-B921-0AEEBE704EA0}"/>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30715EF0-506F-714F-B79A-F9AD4D7D713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00276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FBF1-4519-254E-8495-5269290A3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0B715CD-FD65-5740-9E74-2AB2A4C78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A0EE9CEF-7C53-2E47-B194-2D12167C1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6B4DD-0CE6-2D4D-8D87-9F8EE25367BD}"/>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6" name="Footer Placeholder 5">
            <a:extLst>
              <a:ext uri="{FF2B5EF4-FFF2-40B4-BE49-F238E27FC236}">
                <a16:creationId xmlns:a16="http://schemas.microsoft.com/office/drawing/2014/main" id="{1B6BC51B-65F1-2C42-9D4E-9C6CCAA5771A}"/>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7EDB168-7857-C848-BE48-E18C381E65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3153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AA12-82A3-B442-B130-AA484F316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2FBEC7A6-0BDD-7E4D-8AFF-A9463321D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AB3ADC0-8FEF-E14B-98A5-39A6011D0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B1F1E-F773-F341-8D2B-C1697EDE0008}"/>
              </a:ext>
            </a:extLst>
          </p:cNvPr>
          <p:cNvSpPr>
            <a:spLocks noGrp="1"/>
          </p:cNvSpPr>
          <p:nvPr>
            <p:ph type="dt" sz="half" idx="10"/>
          </p:nvPr>
        </p:nvSpPr>
        <p:spPr/>
        <p:txBody>
          <a:bodyPr/>
          <a:lstStyle/>
          <a:p>
            <a:fld id="{DCCE11C2-06F4-804F-8514-EE8B3B57C50D}" type="datetimeFigureOut">
              <a:rPr lang="en-IL" smtClean="0"/>
              <a:t>02/01/2022</a:t>
            </a:fld>
            <a:endParaRPr lang="en-IL"/>
          </a:p>
        </p:txBody>
      </p:sp>
      <p:sp>
        <p:nvSpPr>
          <p:cNvPr id="6" name="Footer Placeholder 5">
            <a:extLst>
              <a:ext uri="{FF2B5EF4-FFF2-40B4-BE49-F238E27FC236}">
                <a16:creationId xmlns:a16="http://schemas.microsoft.com/office/drawing/2014/main" id="{4C54F52F-92CE-354C-B33D-0020A7AF0B3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B359290-B425-E346-A357-53EA2F415288}"/>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85026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ED1FB-BF4B-0D4B-91CD-E09C4440C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AD5B8D15-5325-6346-A0C7-219A24569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DFC53C4-0CA5-2340-837B-B0E65BA7B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E11C2-06F4-804F-8514-EE8B3B57C50D}" type="datetimeFigureOut">
              <a:rPr lang="en-IL" smtClean="0"/>
              <a:t>02/01/2022</a:t>
            </a:fld>
            <a:endParaRPr lang="en-IL"/>
          </a:p>
        </p:txBody>
      </p:sp>
      <p:sp>
        <p:nvSpPr>
          <p:cNvPr id="5" name="Footer Placeholder 4">
            <a:extLst>
              <a:ext uri="{FF2B5EF4-FFF2-40B4-BE49-F238E27FC236}">
                <a16:creationId xmlns:a16="http://schemas.microsoft.com/office/drawing/2014/main" id="{F3B43E50-678E-0C47-A81A-37E3B8F2E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5EA579EA-C9AA-6B47-B0BD-43526618F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79B65-28CE-3E4F-A8DE-91C2EF5B0C43}" type="slidenum">
              <a:rPr lang="en-IL" smtClean="0"/>
              <a:t>‹#›</a:t>
            </a:fld>
            <a:endParaRPr lang="en-IL"/>
          </a:p>
        </p:txBody>
      </p:sp>
    </p:spTree>
    <p:extLst>
      <p:ext uri="{BB962C8B-B14F-4D97-AF65-F5344CB8AC3E}">
        <p14:creationId xmlns:p14="http://schemas.microsoft.com/office/powerpoint/2010/main" val="373159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1457-FC78-8E45-8FB5-25985FFCFA91}"/>
              </a:ext>
            </a:extLst>
          </p:cNvPr>
          <p:cNvSpPr>
            <a:spLocks noGrp="1"/>
          </p:cNvSpPr>
          <p:nvPr>
            <p:ph type="ctrTitle"/>
          </p:nvPr>
        </p:nvSpPr>
        <p:spPr/>
        <p:txBody>
          <a:bodyPr>
            <a:noAutofit/>
          </a:bodyPr>
          <a:lstStyle/>
          <a:p>
            <a:r>
              <a:rPr lang="he-IL" sz="8000" dirty="0">
                <a:solidFill>
                  <a:srgbClr val="7030A0"/>
                </a:solidFill>
              </a:rPr>
              <a:t>גיוס ומניעת נשירת חברים</a:t>
            </a:r>
            <a:endParaRPr lang="en-IL" sz="8000" dirty="0">
              <a:solidFill>
                <a:srgbClr val="7030A0"/>
              </a:solidFill>
            </a:endParaRPr>
          </a:p>
        </p:txBody>
      </p:sp>
      <p:sp>
        <p:nvSpPr>
          <p:cNvPr id="3" name="Subtitle 2">
            <a:extLst>
              <a:ext uri="{FF2B5EF4-FFF2-40B4-BE49-F238E27FC236}">
                <a16:creationId xmlns:a16="http://schemas.microsoft.com/office/drawing/2014/main" id="{1ACB46FE-EC2F-BE4C-9D1A-0D6062ECE5E0}"/>
              </a:ext>
            </a:extLst>
          </p:cNvPr>
          <p:cNvSpPr>
            <a:spLocks noGrp="1"/>
          </p:cNvSpPr>
          <p:nvPr>
            <p:ph type="subTitle" idx="4294967295"/>
          </p:nvPr>
        </p:nvSpPr>
        <p:spPr>
          <a:xfrm flipV="1">
            <a:off x="2038662" y="4706040"/>
            <a:ext cx="8629338" cy="139152"/>
          </a:xfrm>
        </p:spPr>
        <p:txBody>
          <a:bodyPr>
            <a:normAutofit fontScale="25000" lnSpcReduction="20000"/>
          </a:bodyPr>
          <a:lstStyle/>
          <a:p>
            <a:r>
              <a:rPr lang="he-IL" dirty="0"/>
              <a:t>ג</a:t>
            </a:r>
            <a:endParaRPr lang="en-IL" dirty="0"/>
          </a:p>
        </p:txBody>
      </p:sp>
    </p:spTree>
    <p:extLst>
      <p:ext uri="{BB962C8B-B14F-4D97-AF65-F5344CB8AC3E}">
        <p14:creationId xmlns:p14="http://schemas.microsoft.com/office/powerpoint/2010/main" val="146794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289248" y="578499"/>
            <a:ext cx="11812555" cy="5397568"/>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2.4 הערות:</a:t>
            </a:r>
          </a:p>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א.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אין לקצר בתהליך הגיוס ואין למשוך זמן, חודשיים</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ימים מהווים זמן סביר כל עוד המועמד הגיע לפחות 			לארבעה מפגשי מועדון או </a:t>
            </a:r>
            <a:r>
              <a:rPr lang="he-IL" sz="3600">
                <a:solidFill>
                  <a:srgbClr val="7030A0"/>
                </a:solidFill>
                <a:latin typeface="Calibri" panose="020F0502020204030204" pitchFamily="34" charset="0"/>
                <a:ea typeface="Calibri" panose="020F0502020204030204" pitchFamily="34" charset="0"/>
                <a:cs typeface="Arial" panose="020B0604020202020204" pitchFamily="34" charset="0"/>
              </a:rPr>
              <a:t>פעילויות המועדון</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a:t>
            </a:r>
            <a:r>
              <a:rPr lang="he-IL" sz="360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ב. אין להקל בדמי החבר בתחילת הדרך, שכן מי שלא </a:t>
            </a:r>
          </a:p>
          <a:p>
            <a:pPr lvl="0"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יכול מההתחלה לעמוד בתשלומים הנדרשים לפי 			החלטת המועדון, רצוי שלא להמשיך בתהליך גיוסו 			שכן יהיה קשה עד בלתי אפשרי להעלות את דמי 			החבר לאחר מכן.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828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877078" y="1184989"/>
            <a:ext cx="10608905" cy="4910960"/>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 	מי שלא מצליח להגיע למרבית המפגשים בזמן 	המועמדות יש לעקב את הקבלה עד להבנה מדוע לא 	מגיע. במקרים שבהם החבר לא מצליח להגיע 	למפגשים 	מההתחלה, תוך הבנה שאין זה מקרה זמני, 	יש לעצור את תהליך הגיוס</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ד. 	אין לנסות לשכנע חבר לא ראוי להישאר במועדון, 	לפעמים פרישה של חבר מסוים טובה למועדון.</a:t>
            </a:r>
          </a:p>
          <a:p>
            <a:pPr lvl="0" algn="r" rtl="1">
              <a:lnSpc>
                <a:spcPct val="107000"/>
              </a:lnSpc>
              <a:spcAft>
                <a:spcPts val="800"/>
              </a:spcAft>
            </a:pP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864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625151" y="1315616"/>
            <a:ext cx="11187404" cy="4211987"/>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 	יש להימנע מלגייס חברים כאשר המועדון נמצא בסכסוך 	פנימי בין חברים או קבוצות חברים. (מי ירצה להצטרף 	למועדון מסוכסך ? ואם הצטרף, במרבית המקרים לא 	יישאר לאורך זמן.)</a:t>
            </a:r>
          </a:p>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ו.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חבר חדש שפורש גורם נזק גדול לרוטרי ולמועדון. כחצי 	מהם לא ימליצו 	לחבריהם להצטרף לרוטרי ככלל ולמועדון	בפרט</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לכן עדיף לא לגייס מאשר לגייס גיוס כושל.</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786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77282" y="989045"/>
            <a:ext cx="11821886" cy="4870629"/>
          </a:xfrm>
          <a:prstGeom prst="rect">
            <a:avLst/>
          </a:prstGeom>
          <a:noFill/>
        </p:spPr>
        <p:txBody>
          <a:bodyPr wrap="square">
            <a:spAutoFit/>
          </a:bodyPr>
          <a:lstStyle/>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 פעילויות נדרשות ע"מ להקטין פרישת חברים ותיקים:</a:t>
            </a:r>
            <a:endParaRPr lang="en-US" sz="4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3.1 לחברים ותיקים אין כבר ספונסר ולכן אין מי שמתעניין 	בהם. לחבר שלא מגיע במשך שבועיים ברציפות, המזכיר ימנה 	חבר שיתעניין בשלומו ואם יש צורך יסייע לו.</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3.2 יש לצוות שני חברים ותיקים</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(נ"ל)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בהנהלת המועדון. יש 	לעניין את החברים הוותיקים להצטרף לפעילויות המועדון 	כחלק מוועדות. חשוב שכל חברי המועדון המעוניינים בכך, 	יהיו</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מצוותים לפעילות ולוועדות המועדון.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638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19921" y="1229193"/>
            <a:ext cx="12072079" cy="4910960"/>
          </a:xfrm>
          <a:prstGeom prst="rect">
            <a:avLst/>
          </a:prstGeom>
          <a:noFill/>
        </p:spPr>
        <p:txBody>
          <a:bodyPr wrap="square">
            <a:spAutoFit/>
          </a:bodyPr>
          <a:lstStyle/>
          <a:p>
            <a:pPr lvl="1" algn="r" rtl="1">
              <a:lnSpc>
                <a:spcPct val="107000"/>
              </a:lnSpc>
            </a:pPr>
            <a:r>
              <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3.3  	יש לתת לחברים הוותיקים להגיש מידי פעם הרצאות ,</a:t>
            </a:r>
          </a:p>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ג'וב טוק ולשמוע את דעתם בנושאים שונים. חלקם 				ישמחו להצטרף לפעילות קהילתית על בסיס קבוע וארוך 			טווח.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Aft>
                <a:spcPts val="800"/>
              </a:spcAft>
            </a:pPr>
            <a:r>
              <a:rPr lang="he-IL" sz="3600" dirty="0">
                <a:solidFill>
                  <a:srgbClr val="7030A0"/>
                </a:solidFill>
                <a:latin typeface="Arial" panose="020B0604020202020204" pitchFamily="34" charset="0"/>
                <a:ea typeface="Calibri" panose="020F0502020204030204" pitchFamily="34" charset="0"/>
                <a:cs typeface="Arial" panose="020B0604020202020204" pitchFamily="34" charset="0"/>
              </a:rPr>
              <a:t>3.4 	</a:t>
            </a:r>
            <a:r>
              <a:rPr lang="he-IL" sz="3600" b="1" dirty="0">
                <a:solidFill>
                  <a:srgbClr val="7030A0"/>
                </a:solidFill>
                <a:latin typeface="Arial" panose="020B0604020202020204" pitchFamily="34" charset="0"/>
                <a:ea typeface="Calibri" panose="020F0502020204030204" pitchFamily="34" charset="0"/>
                <a:cs typeface="Arial" panose="020B0604020202020204" pitchFamily="34" charset="0"/>
              </a:rPr>
              <a:t>וגם המקרה של חברים וותיקים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אין לנסות לשכנע חבר 			לא ראוי להישאר במועדון, לפעמים פרישה של חבר מסוים 		טובה למועדון.</a:t>
            </a:r>
          </a:p>
          <a:p>
            <a:pPr lvl="1" algn="r" rtl="1">
              <a:lnSpc>
                <a:spcPct val="107000"/>
              </a:lnSpc>
              <a:spcAft>
                <a:spcPts val="800"/>
              </a:spcAft>
            </a:pP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386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702906" y="1586204"/>
            <a:ext cx="10786188" cy="1827616"/>
          </a:xfrm>
          <a:prstGeom prst="rect">
            <a:avLst/>
          </a:prstGeom>
          <a:noFill/>
        </p:spPr>
        <p:txBody>
          <a:bodyPr wrap="square">
            <a:spAutoFit/>
          </a:bodyPr>
          <a:lstStyle/>
          <a:p>
            <a:pPr lvl="1" algn="ctr" rtl="1">
              <a:lnSpc>
                <a:spcPct val="107000"/>
              </a:lnSpc>
            </a:pPr>
            <a:endPar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ctr" rtl="1">
              <a:lnSpc>
                <a:spcPct val="107000"/>
              </a:lnSpc>
            </a:pPr>
            <a:r>
              <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יישום ההמלצות יביא לתוצאות !</a:t>
            </a:r>
          </a:p>
          <a:p>
            <a:pPr lvl="1" algn="ctr" rtl="1">
              <a:lnSpc>
                <a:spcPct val="107000"/>
              </a:lnSpc>
            </a:pPr>
            <a:r>
              <a:rPr lang="he-IL" sz="3600" b="1" dirty="0">
                <a:solidFill>
                  <a:srgbClr val="7030A0"/>
                </a:solidFill>
                <a:latin typeface="Calibri" panose="020F0502020204030204" pitchFamily="34" charset="0"/>
                <a:ea typeface="Calibri" panose="020F0502020204030204" pitchFamily="34" charset="0"/>
                <a:cs typeface="Arial" panose="020B0604020202020204" pitchFamily="34" charset="0"/>
              </a:rPr>
              <a:t>בהצלחה.</a:t>
            </a:r>
            <a:endPar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537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DADDC0-FCFC-4B92-BBBC-DB6314A5E6C2}"/>
              </a:ext>
            </a:extLst>
          </p:cNvPr>
          <p:cNvSpPr txBox="1"/>
          <p:nvPr/>
        </p:nvSpPr>
        <p:spPr>
          <a:xfrm>
            <a:off x="401216" y="1483568"/>
            <a:ext cx="11560934" cy="3571940"/>
          </a:xfrm>
          <a:prstGeom prst="rect">
            <a:avLst/>
          </a:prstGeom>
          <a:noFill/>
        </p:spPr>
        <p:txBody>
          <a:bodyPr wrap="square">
            <a:spAutoFit/>
          </a:bodyPr>
          <a:lstStyle/>
          <a:p>
            <a:pPr lvl="0" algn="ctr" rtl="1">
              <a:lnSpc>
                <a:spcPct val="107000"/>
              </a:lnSpc>
            </a:pPr>
            <a:r>
              <a:rPr lang="he-IL" sz="4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גיוס ומניעת נשירת חברים</a:t>
            </a:r>
          </a:p>
          <a:p>
            <a:pPr lvl="0" algn="r" rtl="1">
              <a:lnSpc>
                <a:spcPct val="107000"/>
              </a:lnSpc>
            </a:pPr>
            <a:r>
              <a:rPr lang="he-IL" sz="4000" b="1" dirty="0">
                <a:solidFill>
                  <a:srgbClr val="7030A0"/>
                </a:solidFill>
                <a:latin typeface="Calibri" panose="020F0502020204030204" pitchFamily="34" charset="0"/>
                <a:ea typeface="Calibri" panose="020F0502020204030204" pitchFamily="34" charset="0"/>
                <a:cs typeface="Arial" panose="020B0604020202020204" pitchFamily="34" charset="0"/>
              </a:rPr>
              <a:t>1. דרכים לגיוס חברים חדשים.</a:t>
            </a:r>
          </a:p>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2. פעילויות נדרשות ע"מ להקטין פרישת חברים חדשים</a:t>
            </a:r>
          </a:p>
          <a:p>
            <a:pPr lvl="0" algn="r" rtl="1">
              <a:lnSpc>
                <a:spcPct val="107000"/>
              </a:lnSpc>
              <a:spcAft>
                <a:spcPts val="800"/>
              </a:spcAft>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 פעילויות נדרשות ע"מ להקטין פרישת חברים וותיקים</a:t>
            </a:r>
          </a:p>
          <a:p>
            <a:pPr lvl="0" algn="r" rtl="1">
              <a:lnSpc>
                <a:spcPct val="107000"/>
              </a:lnSpc>
              <a:spcAft>
                <a:spcPts val="800"/>
              </a:spcAft>
            </a:pPr>
            <a:r>
              <a:rPr lang="he-IL" sz="4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2800" b="1" dirty="0">
                <a:solidFill>
                  <a:srgbClr val="7030A0"/>
                </a:solidFill>
                <a:latin typeface="Calibri" panose="020F0502020204030204" pitchFamily="34" charset="0"/>
                <a:ea typeface="Calibri" panose="020F0502020204030204" pitchFamily="34" charset="0"/>
                <a:cs typeface="Arial" panose="020B0604020202020204" pitchFamily="34" charset="0"/>
              </a:rPr>
              <a:t>הערה :</a:t>
            </a:r>
            <a:r>
              <a:rPr lang="en-US" sz="28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2800" b="1" dirty="0">
                <a:solidFill>
                  <a:srgbClr val="7030A0"/>
                </a:solidFill>
                <a:latin typeface="Calibri" panose="020F0502020204030204" pitchFamily="34" charset="0"/>
                <a:ea typeface="Calibri" panose="020F0502020204030204" pitchFamily="34" charset="0"/>
                <a:cs typeface="Arial" panose="020B0604020202020204" pitchFamily="34" charset="0"/>
              </a:rPr>
              <a:t> כל הכתוב בלשון זכר הכוונה גם לנקבה </a:t>
            </a:r>
            <a:endPar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835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755780" y="149290"/>
            <a:ext cx="10861596" cy="5529271"/>
          </a:xfrm>
          <a:prstGeom prst="rect">
            <a:avLst/>
          </a:prstGeom>
          <a:noFill/>
        </p:spPr>
        <p:txBody>
          <a:bodyPr wrap="square">
            <a:spAutoFit/>
          </a:bodyPr>
          <a:lstStyle/>
          <a:p>
            <a:pPr marL="342900" lvl="0" indent="-342900" algn="r" rtl="1">
              <a:lnSpc>
                <a:spcPct val="107000"/>
              </a:lnSpc>
              <a:buFont typeface="+mj-lt"/>
              <a:buAutoNum type="arabicPeriod"/>
            </a:pPr>
            <a:r>
              <a:rPr lang="he-IL" sz="4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דרכים לגיוס חברים חדשים </a:t>
            </a:r>
            <a:endParaRPr lang="en-US" sz="44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1.1</a:t>
            </a:r>
            <a:r>
              <a:rPr lang="he-IL" sz="3600" u="sng" dirty="0">
                <a:solidFill>
                  <a:srgbClr val="7030A0"/>
                </a:solidFill>
                <a:effectLst/>
                <a:latin typeface="Calibri" panose="020F0502020204030204" pitchFamily="34" charset="0"/>
                <a:ea typeface="Calibri" panose="020F0502020204030204" pitchFamily="34" charset="0"/>
                <a:cs typeface="Arial" panose="020B0604020202020204" pitchFamily="34" charset="0"/>
              </a:rPr>
              <a:t>וועדת סיווג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הועדה מגדירה את יעדי קליטת החברים 	לשנת הנשיאות ( סיווגים, גיל ) וכמות החברים הרצויה 	לקבלה, איתור, תאום ציפיות עם המועמד, הגשת טופס 	בקשה + קורות חיים לאישור הועדה .המועמד יגיע 	לפחות  פעמיים למועדון ויתקיים מפגש עם המועמד + 	בת זוגו ביחד עם הנשיא לתאום ציפיות אחרון. לאחר מכן	אישור הנהלת המועדון ,אישור כלל חברי המועדון ולבסוף 	טקס קבלה , הכול אמור להסתיים בתוך חודשיים.</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17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494674" y="905069"/>
            <a:ext cx="11476501" cy="5528197"/>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1.2 חבר מביא מועמד ראוי, בתחילה הוא מגיע רק כאורח ואם יש התעניינות מצידו ואי דחיה מצד חברי המועדון, מפנים אותו לראיון עם מי מחברי המועדון שהוכשרו לעשות זאת. המראיין מחליט האם להעביר את החבר לשלב המועמדות. שלב המועמדות נמשך כחודשיים. שבועיים לפני סיום המועמדות וועדת קבלת חברים חדשים מראיינת את המועמד וממליצה למועדון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ל</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קבלו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או לא).</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במידה ואין התנגדויות החבר מתקבל. משלב המועמדות על המועדון למנות ספונסר למועמד למשך שנתיים.</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564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354563" y="942392"/>
            <a:ext cx="11700588" cy="4907369"/>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1.3 במקרה של מועדונים ותיקים ,כאשר מרבית חבריו בגיל 	מעל 70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קיימות</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שלוש אפשרויות:</a:t>
            </a:r>
          </a:p>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א.    מתוך החלטת חברי המועדון , כדי לשמור על 				הומוגניות גיל החברים ומתוך חוסר רצון או יכולת 			להתמודד עם צרכים של חברים צעירים יותר,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ימשיכו לגייס חברים באותה קבוצת גיל . בטווח 				השנים הקרובות יכול להצליח, לאורך שנים יביא 			להזדקנות, פרישה וסגירת המועדון.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310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83976" y="1250302"/>
            <a:ext cx="11551297" cy="4314579"/>
          </a:xfrm>
          <a:prstGeom prst="rect">
            <a:avLst/>
          </a:prstGeom>
          <a:noFill/>
        </p:spPr>
        <p:txBody>
          <a:bodyPr wrap="square">
            <a:spAutoFit/>
          </a:bodyPr>
          <a:lstStyle/>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ב.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במידה ומחליטים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ל</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הצעיר את המועדון יש ליצור 				תהליך ארוך</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טווח כאשר בתחילה יש לבנות "קדר 			"של 	כ-10% מחברי המועדון בגיל של 60+ לאחר 			מכן להתחיל לגייס כ-10% מחברי המועדון בגיל של</a:t>
            </a:r>
          </a:p>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50+ ובסיום שלב זה ניתן לגייס חברים בגיל 40+ 			ולמעשה בכל גיל תוך שמירה על הפרופורציות ,שכן 			המשך גיוס של חברים מבוגרים תשנה שוב את המאזן.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146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1" y="951722"/>
            <a:ext cx="12335068" cy="4804777"/>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 כאשר רוצים לעבור ישירות לגיוס חברים צעירים אין</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לנסות לגייס 	חברים צעירים כבודדים. יש לגייס קבוצה (לא פחות מ- 20</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 חברים צעירים בהתארגנות חיצונית למועדון ,שיוכשרו בנפרד</a:t>
            </a: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לחברות ולביצוע תפקידים ויצטרפו למועדון כקבוצה עם תפקידים. 	תנאי עיקרי למהלך הוא שחברי המועדון הוותיקים יסכימו לקיומו 	ולא יערימו קשיים על המהלך. תהליך המיונים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י</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עשה מחוץ 	למועדון ע"י וועדה שהוסמכה לכך ע"י</a:t>
            </a: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המועדון. ניתן לעשות זאת 	גם במסגרת מועדון לווין.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980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02638" y="1004341"/>
            <a:ext cx="12089362" cy="4936480"/>
          </a:xfrm>
          <a:prstGeom prst="rect">
            <a:avLst/>
          </a:prstGeom>
          <a:noFill/>
        </p:spPr>
        <p:txBody>
          <a:bodyPr wrap="square">
            <a:spAutoFit/>
          </a:bodyPr>
          <a:lstStyle/>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2. פעילויות נדרשות ע"מ להקטין פרישת חברים חדשים: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2.1	</a:t>
            </a: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כ</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אשר "מוכרים" למועמד את ארגון הרוטרי והאזור, חייבים 	להציג גם תיאור מדויק של המועדון.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שהרי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המועמד יהיה חבר 	במועדון שלנו ולא במועדון אחר. לשם כך יש להגדיר את ה- </a:t>
            </a:r>
            <a:r>
              <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DNA</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 	המועדון על כל מרכיביו. (הרצאה נפרדת) </a:t>
            </a:r>
          </a:p>
          <a:p>
            <a:pPr lvl="0"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2.2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יש להצמיד לכל מועמד ספונסר, שימשיך ללוות אותו לאחר 	קבלתו ולמשך שנתיים. ( גם  כדי להיות ספונסר יש ללמוד, לא 	כל חבר מתאים למשימה)</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628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419725" y="1364105"/>
            <a:ext cx="11257613" cy="4211987"/>
          </a:xfrm>
          <a:prstGeom prst="rect">
            <a:avLst/>
          </a:prstGeom>
          <a:noFill/>
        </p:spPr>
        <p:txBody>
          <a:bodyPr wrap="square">
            <a:spAutoFit/>
          </a:bodyPr>
          <a:lstStyle/>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2.3 כל חבר חדש חייב להיכנס לעשייה מיידית. מומלצים 		בהתחלה תפקידים בפעילויות קהילתיות, או הצטרפות 	לוועדה פעילה. בשנה העוקבת יש לשלב את החבר החדש 	בתפקידי הטכס הרוטריוני ואפילו בתפקידי הנהלה, 	בתחומים שיש לו עניין וידע ולהמשיך בכך גם בשנה 	העוקבת. פעילות אינטנסיבית בשלוש השנים הראשונות 	יכולות להכשיר את מרבית החברים לנשיאות המועדון.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50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2504</TotalTime>
  <Words>1028</Words>
  <Application>Microsoft Office PowerPoint</Application>
  <PresentationFormat>Widescreen</PresentationFormat>
  <Paragraphs>36</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גיוס ומניעת נשירת חברים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eran greenberg</dc:creator>
  <cp:lastModifiedBy>ירון</cp:lastModifiedBy>
  <cp:revision>20</cp:revision>
  <dcterms:created xsi:type="dcterms:W3CDTF">2021-12-09T09:45:58Z</dcterms:created>
  <dcterms:modified xsi:type="dcterms:W3CDTF">2022-02-02T07:24:34Z</dcterms:modified>
</cp:coreProperties>
</file>