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7"/>
  </p:notesMasterIdLst>
  <p:sldIdLst>
    <p:sldId id="268" r:id="rId3"/>
    <p:sldId id="319" r:id="rId4"/>
    <p:sldId id="642" r:id="rId5"/>
    <p:sldId id="491" r:id="rId6"/>
    <p:sldId id="492" r:id="rId7"/>
    <p:sldId id="493" r:id="rId8"/>
    <p:sldId id="290" r:id="rId9"/>
    <p:sldId id="338" r:id="rId10"/>
    <p:sldId id="500" r:id="rId11"/>
    <p:sldId id="328" r:id="rId12"/>
    <p:sldId id="327" r:id="rId13"/>
    <p:sldId id="497" r:id="rId14"/>
    <p:sldId id="302" r:id="rId15"/>
    <p:sldId id="675" r:id="rId16"/>
    <p:sldId id="644" r:id="rId17"/>
    <p:sldId id="645" r:id="rId18"/>
    <p:sldId id="646" r:id="rId19"/>
    <p:sldId id="647" r:id="rId20"/>
    <p:sldId id="648" r:id="rId21"/>
    <p:sldId id="649" r:id="rId22"/>
    <p:sldId id="650" r:id="rId23"/>
    <p:sldId id="651" r:id="rId24"/>
    <p:sldId id="652" r:id="rId25"/>
    <p:sldId id="653" r:id="rId26"/>
    <p:sldId id="662" r:id="rId27"/>
    <p:sldId id="672" r:id="rId28"/>
    <p:sldId id="673" r:id="rId29"/>
    <p:sldId id="643" r:id="rId30"/>
    <p:sldId id="689" r:id="rId31"/>
    <p:sldId id="690" r:id="rId32"/>
    <p:sldId id="288" r:id="rId33"/>
    <p:sldId id="691" r:id="rId34"/>
    <p:sldId id="692" r:id="rId35"/>
    <p:sldId id="292" r:id="rId36"/>
    <p:sldId id="693" r:id="rId37"/>
    <p:sldId id="694" r:id="rId38"/>
    <p:sldId id="695" r:id="rId39"/>
    <p:sldId id="696" r:id="rId40"/>
    <p:sldId id="697" r:id="rId41"/>
    <p:sldId id="698" r:id="rId42"/>
    <p:sldId id="679" r:id="rId43"/>
    <p:sldId id="680" r:id="rId44"/>
    <p:sldId id="681" r:id="rId45"/>
    <p:sldId id="682" r:id="rId46"/>
    <p:sldId id="683" r:id="rId47"/>
    <p:sldId id="684" r:id="rId48"/>
    <p:sldId id="685" r:id="rId49"/>
    <p:sldId id="686" r:id="rId50"/>
    <p:sldId id="687" r:id="rId51"/>
    <p:sldId id="688" r:id="rId52"/>
    <p:sldId id="637" r:id="rId53"/>
    <p:sldId id="629" r:id="rId54"/>
    <p:sldId id="630" r:id="rId55"/>
    <p:sldId id="631" r:id="rId56"/>
    <p:sldId id="632" r:id="rId57"/>
    <p:sldId id="633" r:id="rId58"/>
    <p:sldId id="634" r:id="rId59"/>
    <p:sldId id="635" r:id="rId60"/>
    <p:sldId id="636" r:id="rId61"/>
    <p:sldId id="496" r:id="rId62"/>
    <p:sldId id="654" r:id="rId63"/>
    <p:sldId id="617" r:id="rId64"/>
    <p:sldId id="618" r:id="rId65"/>
    <p:sldId id="272" r:id="rId66"/>
    <p:sldId id="619" r:id="rId67"/>
    <p:sldId id="620" r:id="rId68"/>
    <p:sldId id="621" r:id="rId69"/>
    <p:sldId id="622" r:id="rId70"/>
    <p:sldId id="623" r:id="rId71"/>
    <p:sldId id="624" r:id="rId72"/>
    <p:sldId id="625" r:id="rId73"/>
    <p:sldId id="655" r:id="rId74"/>
    <p:sldId id="626" r:id="rId75"/>
    <p:sldId id="627" r:id="rId76"/>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630B5-0515-4F06-9ED0-677BE5C3227C}" type="datetimeFigureOut">
              <a:rPr lang="LID4096" smtClean="0"/>
              <a:t>03/14/2022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4677-F32F-4A56-9EEF-48E00811DD28}" type="slidenum">
              <a:rPr lang="LID4096" smtClean="0"/>
              <a:t>‹#›</a:t>
            </a:fld>
            <a:endParaRPr lang="LID4096"/>
          </a:p>
        </p:txBody>
      </p:sp>
    </p:spTree>
    <p:extLst>
      <p:ext uri="{BB962C8B-B14F-4D97-AF65-F5344CB8AC3E}">
        <p14:creationId xmlns:p14="http://schemas.microsoft.com/office/powerpoint/2010/main" val="221237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A7977-9C25-4761-A857-5B6113A6A8B2}"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74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solidFill>
                <a:srgbClr val="7030A0"/>
              </a:solidFill>
            </a:endParaRP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886E62-D70F-4702-BE45-4B78B0B821B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0916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51602AD-F28E-42E4-89C8-068553F555AF}" type="slidenum">
              <a:rPr lang="he-IL" smtClean="0"/>
              <a:t>62</a:t>
            </a:fld>
            <a:endParaRPr lang="he-IL"/>
          </a:p>
        </p:txBody>
      </p:sp>
    </p:spTree>
    <p:extLst>
      <p:ext uri="{BB962C8B-B14F-4D97-AF65-F5344CB8AC3E}">
        <p14:creationId xmlns:p14="http://schemas.microsoft.com/office/powerpoint/2010/main" val="197218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ED806-6F40-E542-AB39-B0497E2C226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F00DC-B496-EF40-A742-2E1FDE0BB3FD}"/>
              </a:ext>
            </a:extLst>
          </p:cNvPr>
          <p:cNvSpPr>
            <a:spLocks noGrp="1"/>
          </p:cNvSpPr>
          <p:nvPr>
            <p:ph type="ctrTitle"/>
          </p:nvPr>
        </p:nvSpPr>
        <p:spPr>
          <a:xfrm>
            <a:off x="1622854" y="3741190"/>
            <a:ext cx="9144000" cy="1104002"/>
          </a:xfrm>
        </p:spPr>
        <p:txBody>
          <a:bodyPr anchor="b"/>
          <a:lstStyle>
            <a:lvl1pPr algn="ctr">
              <a:defRPr sz="6000"/>
            </a:lvl1pPr>
          </a:lstStyle>
          <a:p>
            <a:r>
              <a:rPr lang="en-US" dirty="0"/>
              <a:t>Click to edit Master title style</a:t>
            </a:r>
            <a:endParaRPr lang="en-IL" dirty="0"/>
          </a:p>
        </p:txBody>
      </p:sp>
      <p:sp>
        <p:nvSpPr>
          <p:cNvPr id="4" name="Date Placeholder 3">
            <a:extLst>
              <a:ext uri="{FF2B5EF4-FFF2-40B4-BE49-F238E27FC236}">
                <a16:creationId xmlns:a16="http://schemas.microsoft.com/office/drawing/2014/main" id="{AA4DE53C-E4BC-624A-944E-454601C2671E}"/>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49C3DB8C-0A5D-7449-9809-13F60285D9B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C88F-7182-E44B-B6E9-4CA453D3EB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12494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092-A5F1-0643-9951-E40F40FF6DC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DDE0945F-8663-434A-A524-18255E477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FA39AD-C9BB-F944-AAB4-3F73D5819691}"/>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D78F4B93-3074-E641-9233-D062B98EAF2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FB2EF0A-8F98-0D45-9DB6-6CE3D88C7E8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3165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AA391-E2E1-7846-90AD-8017AE846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BC07EB-08AB-5F4C-8C1D-9067E0584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CD6AB-C3BB-ED45-B4E8-590D7267CEA0}"/>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25F73424-760C-0F4B-9C5D-3B390D96A2A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6B193C0-9D09-9B46-BDBC-307202EEB129}"/>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40731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ED806-6F40-E542-AB39-B0497E2C226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F00DC-B496-EF40-A742-2E1FDE0BB3FD}"/>
              </a:ext>
            </a:extLst>
          </p:cNvPr>
          <p:cNvSpPr>
            <a:spLocks noGrp="1"/>
          </p:cNvSpPr>
          <p:nvPr>
            <p:ph type="ctrTitle"/>
          </p:nvPr>
        </p:nvSpPr>
        <p:spPr>
          <a:xfrm>
            <a:off x="1622854" y="3741190"/>
            <a:ext cx="9144000" cy="1104002"/>
          </a:xfrm>
        </p:spPr>
        <p:txBody>
          <a:bodyPr anchor="b"/>
          <a:lstStyle>
            <a:lvl1pPr algn="ctr">
              <a:defRPr sz="6000"/>
            </a:lvl1pPr>
          </a:lstStyle>
          <a:p>
            <a:r>
              <a:rPr lang="en-US" dirty="0"/>
              <a:t>Click to edit Master title style</a:t>
            </a:r>
            <a:endParaRPr lang="en-IL" dirty="0"/>
          </a:p>
        </p:txBody>
      </p:sp>
      <p:sp>
        <p:nvSpPr>
          <p:cNvPr id="4" name="Date Placeholder 3">
            <a:extLst>
              <a:ext uri="{FF2B5EF4-FFF2-40B4-BE49-F238E27FC236}">
                <a16:creationId xmlns:a16="http://schemas.microsoft.com/office/drawing/2014/main" id="{AA4DE53C-E4BC-624A-944E-454601C2671E}"/>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49C3DB8C-0A5D-7449-9809-13F60285D9B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C88F-7182-E44B-B6E9-4CA453D3EB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39056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E6B0A-4A81-1D4C-BA17-11088A2BE64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5927-6D18-494C-8798-430562DC9013}"/>
              </a:ext>
            </a:extLst>
          </p:cNvPr>
          <p:cNvSpPr>
            <a:spLocks noGrp="1"/>
          </p:cNvSpPr>
          <p:nvPr>
            <p:ph type="title"/>
          </p:nvPr>
        </p:nvSpPr>
        <p:spPr>
          <a:xfrm>
            <a:off x="2866767" y="136525"/>
            <a:ext cx="9033685" cy="13255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CF37463C-18A7-C74C-87AC-AADD07B8C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076B062-B3DA-8A46-810E-B69E430D215D}"/>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7E63999F-1799-5442-98E2-5405C92309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67DDB97-5819-5644-98BA-EA7934C973B3}"/>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0067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8AF473-5886-4A44-9D27-64EBAA6BEE7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D0A365-B251-9642-9B9D-3EE7CE47C65D}"/>
              </a:ext>
            </a:extLst>
          </p:cNvPr>
          <p:cNvSpPr>
            <a:spLocks noGrp="1"/>
          </p:cNvSpPr>
          <p:nvPr>
            <p:ph type="title"/>
          </p:nvPr>
        </p:nvSpPr>
        <p:spPr>
          <a:xfrm>
            <a:off x="1298989" y="1232660"/>
            <a:ext cx="10515600" cy="2852737"/>
          </a:xfrm>
        </p:spPr>
        <p:txBody>
          <a:bodyPr anchor="b"/>
          <a:lstStyle>
            <a:lvl1pPr>
              <a:defRPr sz="6000"/>
            </a:lvl1p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9069048F-EA7E-AA48-998D-AC363EF11804}"/>
              </a:ext>
            </a:extLst>
          </p:cNvPr>
          <p:cNvSpPr>
            <a:spLocks noGrp="1"/>
          </p:cNvSpPr>
          <p:nvPr>
            <p:ph type="body" idx="1"/>
          </p:nvPr>
        </p:nvSpPr>
        <p:spPr>
          <a:xfrm>
            <a:off x="1292363"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A9ECB48-320A-4A46-BEC4-D1B9E27F959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FA7B41F9-FF98-B942-8E59-DFBC5B35E6B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88FA4B5-8E58-B04A-9F2F-B912DB4E2CB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9253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A0F-F396-DE49-87EC-17BD029AD68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C251-1960-CE47-B379-56275556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8C216825-D02B-1B4E-B6AA-96D9BE6AE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AB649F9-52E3-D449-AE93-9BF11EB57994}"/>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C650E434-5FE0-B14B-B086-E704AA73CFB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BD6886-2EE0-8F44-800F-6D1E309380ED}"/>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39608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409-39D9-5545-985A-F87F1BBC1EE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D7503AE-B11F-6E4D-A4A3-517A8D27A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DD269-B8EE-7449-AFC0-EB131052C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9C52AED-E32F-7D43-A917-10CA8A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EDD3E-80F2-9C40-8C44-9A13D049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DE1D0E9-FB64-1045-9954-3685E29A3CFB}"/>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8" name="Footer Placeholder 7">
            <a:extLst>
              <a:ext uri="{FF2B5EF4-FFF2-40B4-BE49-F238E27FC236}">
                <a16:creationId xmlns:a16="http://schemas.microsoft.com/office/drawing/2014/main" id="{71430E62-E416-1D4B-9569-DC451AC888F0}"/>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C9AB033-D681-6F44-959F-D297FE8CE46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67203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2F51-C8EC-D24D-8256-981BD83D789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338C6E5-DCBA-2C4E-9759-EE174863CB1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4" name="Footer Placeholder 3">
            <a:extLst>
              <a:ext uri="{FF2B5EF4-FFF2-40B4-BE49-F238E27FC236}">
                <a16:creationId xmlns:a16="http://schemas.microsoft.com/office/drawing/2014/main" id="{DAC3052C-A142-384E-8975-97F9F3ACDF92}"/>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BDE9138A-DAF0-724B-8096-4D2EEFC8DEF0}"/>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83219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53B8-986F-3F46-B239-19E4622A928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3" name="Footer Placeholder 2">
            <a:extLst>
              <a:ext uri="{FF2B5EF4-FFF2-40B4-BE49-F238E27FC236}">
                <a16:creationId xmlns:a16="http://schemas.microsoft.com/office/drawing/2014/main" id="{4B6DA0CB-45F8-AF4A-B921-0AEEBE704EA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0715EF0-506F-714F-B79A-F9AD4D7D713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4167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BF1-4519-254E-8495-5269290A3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B715CD-FD65-5740-9E74-2AB2A4C7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0EE9CEF-7C53-2E47-B194-2D12167C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B4DD-0CE6-2D4D-8D87-9F8EE25367BD}"/>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1B6BC51B-65F1-2C42-9D4E-9C6CCAA5771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7EDB168-7857-C848-BE48-E18C381E65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9992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E6B0A-4A81-1D4C-BA17-11088A2BE64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5927-6D18-494C-8798-430562DC9013}"/>
              </a:ext>
            </a:extLst>
          </p:cNvPr>
          <p:cNvSpPr>
            <a:spLocks noGrp="1"/>
          </p:cNvSpPr>
          <p:nvPr>
            <p:ph type="title"/>
          </p:nvPr>
        </p:nvSpPr>
        <p:spPr>
          <a:xfrm>
            <a:off x="2866767" y="136525"/>
            <a:ext cx="9033685" cy="13255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CF37463C-18A7-C74C-87AC-AADD07B8C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076B062-B3DA-8A46-810E-B69E430D215D}"/>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7E63999F-1799-5442-98E2-5405C92309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67DDB97-5819-5644-98BA-EA7934C973B3}"/>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509574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AA12-82A3-B442-B130-AA484F316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FBEC7A6-0BDD-7E4D-8AFF-A9463321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B3ADC0-8FEF-E14B-98A5-39A6011D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1F1E-F773-F341-8D2B-C1697EDE0008}"/>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4C54F52F-92CE-354C-B33D-0020A7AF0B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359290-B425-E346-A357-53EA2F415288}"/>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9291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092-A5F1-0643-9951-E40F40FF6DC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DDE0945F-8663-434A-A524-18255E477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FA39AD-C9BB-F944-AAB4-3F73D5819691}"/>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D78F4B93-3074-E641-9233-D062B98EAF2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FB2EF0A-8F98-0D45-9DB6-6CE3D88C7E8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669224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AA391-E2E1-7846-90AD-8017AE846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BC07EB-08AB-5F4C-8C1D-9067E0584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CD6AB-C3BB-ED45-B4E8-590D7267CEA0}"/>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25F73424-760C-0F4B-9C5D-3B390D96A2A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6B193C0-9D09-9B46-BDBC-307202EEB129}"/>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7512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8AF473-5886-4A44-9D27-64EBAA6BEE7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D0A365-B251-9642-9B9D-3EE7CE47C65D}"/>
              </a:ext>
            </a:extLst>
          </p:cNvPr>
          <p:cNvSpPr>
            <a:spLocks noGrp="1"/>
          </p:cNvSpPr>
          <p:nvPr>
            <p:ph type="title"/>
          </p:nvPr>
        </p:nvSpPr>
        <p:spPr>
          <a:xfrm>
            <a:off x="1298989" y="1232660"/>
            <a:ext cx="10515600" cy="2852737"/>
          </a:xfrm>
        </p:spPr>
        <p:txBody>
          <a:bodyPr anchor="b"/>
          <a:lstStyle>
            <a:lvl1pPr>
              <a:defRPr sz="6000"/>
            </a:lvl1p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9069048F-EA7E-AA48-998D-AC363EF11804}"/>
              </a:ext>
            </a:extLst>
          </p:cNvPr>
          <p:cNvSpPr>
            <a:spLocks noGrp="1"/>
          </p:cNvSpPr>
          <p:nvPr>
            <p:ph type="body" idx="1"/>
          </p:nvPr>
        </p:nvSpPr>
        <p:spPr>
          <a:xfrm>
            <a:off x="1292363"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A9ECB48-320A-4A46-BEC4-D1B9E27F959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FA7B41F9-FF98-B942-8E59-DFBC5B35E6B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88FA4B5-8E58-B04A-9F2F-B912DB4E2CB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90944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A0F-F396-DE49-87EC-17BD029AD68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C251-1960-CE47-B379-56275556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8C216825-D02B-1B4E-B6AA-96D9BE6AE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AB649F9-52E3-D449-AE93-9BF11EB57994}"/>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C650E434-5FE0-B14B-B086-E704AA73CFB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BD6886-2EE0-8F44-800F-6D1E309380ED}"/>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5427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409-39D9-5545-985A-F87F1BBC1EE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D7503AE-B11F-6E4D-A4A3-517A8D27A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DD269-B8EE-7449-AFC0-EB131052C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9C52AED-E32F-7D43-A917-10CA8A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EDD3E-80F2-9C40-8C44-9A13D049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DE1D0E9-FB64-1045-9954-3685E29A3CFB}"/>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8" name="Footer Placeholder 7">
            <a:extLst>
              <a:ext uri="{FF2B5EF4-FFF2-40B4-BE49-F238E27FC236}">
                <a16:creationId xmlns:a16="http://schemas.microsoft.com/office/drawing/2014/main" id="{71430E62-E416-1D4B-9569-DC451AC888F0}"/>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C9AB033-D681-6F44-959F-D297FE8CE46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9446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2F51-C8EC-D24D-8256-981BD83D789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338C6E5-DCBA-2C4E-9759-EE174863CB1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4" name="Footer Placeholder 3">
            <a:extLst>
              <a:ext uri="{FF2B5EF4-FFF2-40B4-BE49-F238E27FC236}">
                <a16:creationId xmlns:a16="http://schemas.microsoft.com/office/drawing/2014/main" id="{DAC3052C-A142-384E-8975-97F9F3ACDF92}"/>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BDE9138A-DAF0-724B-8096-4D2EEFC8DEF0}"/>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02802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53B8-986F-3F46-B239-19E4622A9289}"/>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3" name="Footer Placeholder 2">
            <a:extLst>
              <a:ext uri="{FF2B5EF4-FFF2-40B4-BE49-F238E27FC236}">
                <a16:creationId xmlns:a16="http://schemas.microsoft.com/office/drawing/2014/main" id="{4B6DA0CB-45F8-AF4A-B921-0AEEBE704EA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0715EF0-506F-714F-B79A-F9AD4D7D713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0276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BF1-4519-254E-8495-5269290A3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B715CD-FD65-5740-9E74-2AB2A4C7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0EE9CEF-7C53-2E47-B194-2D12167C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B4DD-0CE6-2D4D-8D87-9F8EE25367BD}"/>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1B6BC51B-65F1-2C42-9D4E-9C6CCAA5771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7EDB168-7857-C848-BE48-E18C381E65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3153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AA12-82A3-B442-B130-AA484F316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FBEC7A6-0BDD-7E4D-8AFF-A9463321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B3ADC0-8FEF-E14B-98A5-39A6011D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1F1E-F773-F341-8D2B-C1697EDE0008}"/>
              </a:ext>
            </a:extLst>
          </p:cNvPr>
          <p:cNvSpPr>
            <a:spLocks noGrp="1"/>
          </p:cNvSpPr>
          <p:nvPr>
            <p:ph type="dt" sz="half" idx="10"/>
          </p:nvPr>
        </p:nvSpPr>
        <p:spPr/>
        <p:txBody>
          <a:bodyPr/>
          <a:lstStyle/>
          <a:p>
            <a:fld id="{DCCE11C2-06F4-804F-8514-EE8B3B57C50D}" type="datetimeFigureOut">
              <a:rPr lang="en-IL" smtClean="0"/>
              <a:t>03/14/2022</a:t>
            </a:fld>
            <a:endParaRPr lang="en-IL"/>
          </a:p>
        </p:txBody>
      </p:sp>
      <p:sp>
        <p:nvSpPr>
          <p:cNvPr id="6" name="Footer Placeholder 5">
            <a:extLst>
              <a:ext uri="{FF2B5EF4-FFF2-40B4-BE49-F238E27FC236}">
                <a16:creationId xmlns:a16="http://schemas.microsoft.com/office/drawing/2014/main" id="{4C54F52F-92CE-354C-B33D-0020A7AF0B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359290-B425-E346-A357-53EA2F415288}"/>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502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ED1FB-BF4B-0D4B-91CD-E09C4440C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D5B8D15-5325-6346-A0C7-219A2456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DFC53C4-0CA5-2340-837B-B0E65BA7B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F3B43E50-678E-0C47-A81A-37E3B8F2E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EA579EA-C9AA-6B47-B0BD-43526618F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9B65-28CE-3E4F-A8DE-91C2EF5B0C43}" type="slidenum">
              <a:rPr lang="en-IL" smtClean="0"/>
              <a:t>‹#›</a:t>
            </a:fld>
            <a:endParaRPr lang="en-IL"/>
          </a:p>
        </p:txBody>
      </p:sp>
    </p:spTree>
    <p:extLst>
      <p:ext uri="{BB962C8B-B14F-4D97-AF65-F5344CB8AC3E}">
        <p14:creationId xmlns:p14="http://schemas.microsoft.com/office/powerpoint/2010/main" val="37315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ED1FB-BF4B-0D4B-91CD-E09C4440C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D5B8D15-5325-6346-A0C7-219A2456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DFC53C4-0CA5-2340-837B-B0E65BA7B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11C2-06F4-804F-8514-EE8B3B57C50D}" type="datetimeFigureOut">
              <a:rPr lang="en-IL" smtClean="0"/>
              <a:t>03/14/2022</a:t>
            </a:fld>
            <a:endParaRPr lang="en-IL"/>
          </a:p>
        </p:txBody>
      </p:sp>
      <p:sp>
        <p:nvSpPr>
          <p:cNvPr id="5" name="Footer Placeholder 4">
            <a:extLst>
              <a:ext uri="{FF2B5EF4-FFF2-40B4-BE49-F238E27FC236}">
                <a16:creationId xmlns:a16="http://schemas.microsoft.com/office/drawing/2014/main" id="{F3B43E50-678E-0C47-A81A-37E3B8F2E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EA579EA-C9AA-6B47-B0BD-43526618F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9B65-28CE-3E4F-A8DE-91C2EF5B0C43}" type="slidenum">
              <a:rPr lang="en-IL" smtClean="0"/>
              <a:t>‹#›</a:t>
            </a:fld>
            <a:endParaRPr lang="en-IL"/>
          </a:p>
        </p:txBody>
      </p:sp>
    </p:spTree>
    <p:extLst>
      <p:ext uri="{BB962C8B-B14F-4D97-AF65-F5344CB8AC3E}">
        <p14:creationId xmlns:p14="http://schemas.microsoft.com/office/powerpoint/2010/main" val="247062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ocs.google.com/forms/d/e/1FAIpQLSfJN1V7SrVJtHZhSfVqE-bkpndfO49V2pmFoShosqE6Sa2iUg/viewform?usp=sf_link"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ocs.google.com/forms/d/e/1FAIpQLSdwpyw_OQW4887lbYPjNChylyjUA8LzoD0AwMlM2ztYNBWRww/viewform?usp=sf_link"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E9E84-F439-49A8-9E7F-2DA5D6774FC5}"/>
              </a:ext>
            </a:extLst>
          </p:cNvPr>
          <p:cNvSpPr/>
          <p:nvPr/>
        </p:nvSpPr>
        <p:spPr>
          <a:xfrm>
            <a:off x="640080" y="2907105"/>
            <a:ext cx="11084444" cy="1015663"/>
          </a:xfrm>
          <a:prstGeom prst="rect">
            <a:avLst/>
          </a:prstGeom>
          <a:noFill/>
        </p:spPr>
        <p:txBody>
          <a:bodyPr wrap="squar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4 </a:t>
            </a:r>
            <a:r>
              <a:rPr kumimoji="0" lang="he-IL" sz="6000" b="1" i="0" u="none"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ה"ות</a:t>
            </a:r>
            <a:r>
              <a:rPr kumimoji="0" lang="he-IL" sz="6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-ים"     </a:t>
            </a:r>
            <a:endParaRPr kumimoji="0" lang="en-US" sz="6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61A6D31-1B09-47F0-A8F7-AF23786B6C3F}"/>
              </a:ext>
            </a:extLst>
          </p:cNvPr>
          <p:cNvSpPr/>
          <p:nvPr/>
        </p:nvSpPr>
        <p:spPr>
          <a:xfrm>
            <a:off x="2190931" y="1606616"/>
            <a:ext cx="7810151" cy="923330"/>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אנחנו ננהיג את האזור עפ"י</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a:extLst>
              <a:ext uri="{FF2B5EF4-FFF2-40B4-BE49-F238E27FC236}">
                <a16:creationId xmlns:a16="http://schemas.microsoft.com/office/drawing/2014/main" id="{8027A413-2C74-4657-9A9D-2ED31E21A1FC}"/>
              </a:ext>
            </a:extLst>
          </p:cNvPr>
          <p:cNvSpPr txBox="1"/>
          <p:nvPr/>
        </p:nvSpPr>
        <p:spPr>
          <a:xfrm>
            <a:off x="4321616" y="6324595"/>
            <a:ext cx="1980029" cy="523220"/>
          </a:xfrm>
          <a:prstGeom prst="rect">
            <a:avLst/>
          </a:prstGeom>
          <a:noFill/>
        </p:spPr>
        <p:txBody>
          <a:bodyPr wrap="none" rtlCol="0">
            <a:spAutoFit/>
          </a:bodyPr>
          <a:lstStyle/>
          <a:p>
            <a:r>
              <a:rPr lang="en-US" sz="2800" dirty="0">
                <a:highlight>
                  <a:srgbClr val="000080"/>
                </a:highlight>
              </a:rPr>
              <a:t>**********</a:t>
            </a:r>
            <a:endParaRPr lang="LID4096" sz="2800" dirty="0">
              <a:highlight>
                <a:srgbClr val="000080"/>
              </a:highlight>
            </a:endParaRPr>
          </a:p>
        </p:txBody>
      </p:sp>
    </p:spTree>
    <p:extLst>
      <p:ext uri="{BB962C8B-B14F-4D97-AF65-F5344CB8AC3E}">
        <p14:creationId xmlns:p14="http://schemas.microsoft.com/office/powerpoint/2010/main" val="152561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אליפסה 30">
            <a:extLst>
              <a:ext uri="{FF2B5EF4-FFF2-40B4-BE49-F238E27FC236}">
                <a16:creationId xmlns:a16="http://schemas.microsoft.com/office/drawing/2014/main" id="{000A26E0-6CBF-4491-BE3D-BEC34974154D}"/>
              </a:ext>
            </a:extLst>
          </p:cNvPr>
          <p:cNvSpPr/>
          <p:nvPr/>
        </p:nvSpPr>
        <p:spPr>
          <a:xfrm>
            <a:off x="3167743" y="1012372"/>
            <a:ext cx="5715000" cy="4407354"/>
          </a:xfrm>
          <a:prstGeom prst="ellipse">
            <a:avLst/>
          </a:prstGeom>
          <a:solidFill>
            <a:sysClr val="window" lastClr="FFFFFF"/>
          </a:solidFill>
          <a:ln w="57150" cap="flat" cmpd="sng" algn="ctr">
            <a:solidFill>
              <a:srgbClr val="4472C4">
                <a:shade val="50000"/>
              </a:srgbClr>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id="{258892E0-ADAF-4D36-8486-831F0FE86B5F}"/>
              </a:ext>
            </a:extLst>
          </p:cNvPr>
          <p:cNvSpPr txBox="1"/>
          <p:nvPr/>
        </p:nvSpPr>
        <p:spPr>
          <a:xfrm>
            <a:off x="4713514" y="2960917"/>
            <a:ext cx="27847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הנגיד וצוות האזור</a:t>
            </a:r>
            <a:endParaRPr kumimoji="0" lang="LID4096"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BDA6F9-3859-445B-8155-0B1242BF89F9}"/>
              </a:ext>
            </a:extLst>
          </p:cNvPr>
          <p:cNvSpPr txBox="1"/>
          <p:nvPr/>
        </p:nvSpPr>
        <p:spPr>
          <a:xfrm>
            <a:off x="7750608" y="947052"/>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13A11B1-4694-4206-8EC6-CD45E0787577}"/>
              </a:ext>
            </a:extLst>
          </p:cNvPr>
          <p:cNvSpPr txBox="1"/>
          <p:nvPr/>
        </p:nvSpPr>
        <p:spPr>
          <a:xfrm>
            <a:off x="3505204" y="936162"/>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DC7585C-9784-4A55-8167-AFB803B87F19}"/>
              </a:ext>
            </a:extLst>
          </p:cNvPr>
          <p:cNvSpPr txBox="1"/>
          <p:nvPr/>
        </p:nvSpPr>
        <p:spPr>
          <a:xfrm>
            <a:off x="8577937" y="1709064"/>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E539B7E-BC76-40C2-A11D-1A562FD4B5F6}"/>
              </a:ext>
            </a:extLst>
          </p:cNvPr>
          <p:cNvSpPr txBox="1"/>
          <p:nvPr/>
        </p:nvSpPr>
        <p:spPr>
          <a:xfrm>
            <a:off x="2503723" y="1719946"/>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8F901C5-A976-4C54-A83C-229A6F5495E4}"/>
              </a:ext>
            </a:extLst>
          </p:cNvPr>
          <p:cNvSpPr txBox="1"/>
          <p:nvPr/>
        </p:nvSpPr>
        <p:spPr>
          <a:xfrm>
            <a:off x="7587338" y="5040084"/>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2E56851-50DB-48C4-B764-6CF8B25B2327}"/>
              </a:ext>
            </a:extLst>
          </p:cNvPr>
          <p:cNvSpPr txBox="1"/>
          <p:nvPr/>
        </p:nvSpPr>
        <p:spPr>
          <a:xfrm>
            <a:off x="3483443" y="5018312"/>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EBE9A47-5A44-48B0-8187-BC90774AD08C}"/>
              </a:ext>
            </a:extLst>
          </p:cNvPr>
          <p:cNvSpPr txBox="1"/>
          <p:nvPr/>
        </p:nvSpPr>
        <p:spPr>
          <a:xfrm>
            <a:off x="5551719" y="533393"/>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1855AD-3D8D-4D33-8994-D8F1CFF6B4FC}"/>
              </a:ext>
            </a:extLst>
          </p:cNvPr>
          <p:cNvSpPr txBox="1"/>
          <p:nvPr/>
        </p:nvSpPr>
        <p:spPr>
          <a:xfrm>
            <a:off x="5562599" y="5399318"/>
            <a:ext cx="9653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D6EB005-655A-4C84-B076-7A80B080CDBE}"/>
              </a:ext>
            </a:extLst>
          </p:cNvPr>
          <p:cNvSpPr txBox="1"/>
          <p:nvPr/>
        </p:nvSpPr>
        <p:spPr>
          <a:xfrm>
            <a:off x="8958938" y="2862951"/>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06647D6-08E2-418D-9FE3-A448D78BEB0C}"/>
              </a:ext>
            </a:extLst>
          </p:cNvPr>
          <p:cNvSpPr txBox="1"/>
          <p:nvPr/>
        </p:nvSpPr>
        <p:spPr>
          <a:xfrm>
            <a:off x="2188035" y="2873830"/>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49C3C1F-8625-40FB-89B8-D780FCE1132E}"/>
              </a:ext>
            </a:extLst>
          </p:cNvPr>
          <p:cNvSpPr txBox="1"/>
          <p:nvPr/>
        </p:nvSpPr>
        <p:spPr>
          <a:xfrm>
            <a:off x="8686799" y="4016832"/>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FC4AB2D-3477-4CD9-A8F5-7BB3386446AE}"/>
              </a:ext>
            </a:extLst>
          </p:cNvPr>
          <p:cNvSpPr txBox="1"/>
          <p:nvPr/>
        </p:nvSpPr>
        <p:spPr>
          <a:xfrm>
            <a:off x="2449293" y="4016828"/>
            <a:ext cx="9653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58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93AC2E-0B7A-4446-8721-3025D9414C00}"/>
              </a:ext>
            </a:extLst>
          </p:cNvPr>
          <p:cNvSpPr txBox="1"/>
          <p:nvPr/>
        </p:nvSpPr>
        <p:spPr>
          <a:xfrm>
            <a:off x="5617027" y="481895"/>
            <a:ext cx="6976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נגיד</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FBD84BD-F5E2-407F-A083-974750308644}"/>
              </a:ext>
            </a:extLst>
          </p:cNvPr>
          <p:cNvSpPr txBox="1"/>
          <p:nvPr/>
        </p:nvSpPr>
        <p:spPr>
          <a:xfrm>
            <a:off x="2965776" y="993916"/>
            <a:ext cx="1274569"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מזכירת</a:t>
            </a:r>
            <a:endPar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האזור</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DA0866D-31E7-4143-A04E-0CC5A60EA7FA}"/>
              </a:ext>
            </a:extLst>
          </p:cNvPr>
          <p:cNvSpPr txBox="1"/>
          <p:nvPr/>
        </p:nvSpPr>
        <p:spPr>
          <a:xfrm>
            <a:off x="8435479" y="1300883"/>
            <a:ext cx="12745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מדריכת</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האזור</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8BB54F0-6166-40CA-A5DA-37F02F7DE41B}"/>
              </a:ext>
            </a:extLst>
          </p:cNvPr>
          <p:cNvSpPr txBox="1"/>
          <p:nvPr/>
        </p:nvSpPr>
        <p:spPr>
          <a:xfrm>
            <a:off x="2361978" y="2059281"/>
            <a:ext cx="12745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עוזר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לנגיד</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881CCBA-D1DA-4F86-9971-9BCF1BAC310D}"/>
              </a:ext>
            </a:extLst>
          </p:cNvPr>
          <p:cNvSpPr txBox="1"/>
          <p:nvPr/>
        </p:nvSpPr>
        <p:spPr>
          <a:xfrm>
            <a:off x="1940537" y="3296614"/>
            <a:ext cx="146957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יו"ר האפיקים</a:t>
            </a:r>
            <a:endParaRPr kumimoji="0" lang="LID4096"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F290412-0E41-49AF-B7C5-D21007E4983B}"/>
              </a:ext>
            </a:extLst>
          </p:cNvPr>
          <p:cNvSpPr txBox="1"/>
          <p:nvPr/>
        </p:nvSpPr>
        <p:spPr>
          <a:xfrm>
            <a:off x="3046354" y="4565886"/>
            <a:ext cx="127456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יו"ר הוועדות</a:t>
            </a:r>
            <a:endParaRPr kumimoji="0" lang="LID4096"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D0DF49-E5A4-4034-91B9-56504572AB5B}"/>
              </a:ext>
            </a:extLst>
          </p:cNvPr>
          <p:cNvSpPr txBox="1"/>
          <p:nvPr/>
        </p:nvSpPr>
        <p:spPr>
          <a:xfrm>
            <a:off x="10307825" y="1322662"/>
            <a:ext cx="127456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ID4096"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124B2B9-F664-4397-9526-79F741DD8FF8}"/>
              </a:ext>
            </a:extLst>
          </p:cNvPr>
          <p:cNvSpPr txBox="1"/>
          <p:nvPr/>
        </p:nvSpPr>
        <p:spPr>
          <a:xfrm>
            <a:off x="8904497" y="2465668"/>
            <a:ext cx="1153882"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עוזרי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נגיד לאשכול</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D4FB8A77-E0D4-479C-A2A4-A6368AB8F21D}"/>
              </a:ext>
            </a:extLst>
          </p:cNvPr>
          <p:cNvSpPr txBox="1"/>
          <p:nvPr/>
        </p:nvSpPr>
        <p:spPr>
          <a:xfrm>
            <a:off x="8740271" y="3826369"/>
            <a:ext cx="127456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יו"ר קרן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הרוטרי</a:t>
            </a:r>
          </a:p>
        </p:txBody>
      </p:sp>
      <p:sp>
        <p:nvSpPr>
          <p:cNvPr id="30" name="TextBox 29">
            <a:extLst>
              <a:ext uri="{FF2B5EF4-FFF2-40B4-BE49-F238E27FC236}">
                <a16:creationId xmlns:a16="http://schemas.microsoft.com/office/drawing/2014/main" id="{D3889759-9DAB-4496-9FB4-2E18D005443C}"/>
              </a:ext>
            </a:extLst>
          </p:cNvPr>
          <p:cNvSpPr txBox="1"/>
          <p:nvPr/>
        </p:nvSpPr>
        <p:spPr>
          <a:xfrm>
            <a:off x="7402294" y="517118"/>
            <a:ext cx="104502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גזבר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האזור</a:t>
            </a:r>
            <a:endParaRPr kumimoji="0" lang="LID4096"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553C5B7-F914-4098-8B9C-A8145378CDEB}"/>
              </a:ext>
            </a:extLst>
          </p:cNvPr>
          <p:cNvSpPr txBox="1"/>
          <p:nvPr/>
        </p:nvSpPr>
        <p:spPr>
          <a:xfrm>
            <a:off x="7825873" y="4827858"/>
            <a:ext cx="152495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2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יו"ר יח"צ ותדמית</a:t>
            </a:r>
          </a:p>
        </p:txBody>
      </p:sp>
      <p:sp>
        <p:nvSpPr>
          <p:cNvPr id="33" name="אליפסה 30">
            <a:extLst>
              <a:ext uri="{FF2B5EF4-FFF2-40B4-BE49-F238E27FC236}">
                <a16:creationId xmlns:a16="http://schemas.microsoft.com/office/drawing/2014/main" id="{442E25DA-7B45-409F-8E96-48D6DE62CC28}"/>
              </a:ext>
            </a:extLst>
          </p:cNvPr>
          <p:cNvSpPr/>
          <p:nvPr/>
        </p:nvSpPr>
        <p:spPr>
          <a:xfrm>
            <a:off x="3167743" y="1012372"/>
            <a:ext cx="5715000" cy="4407354"/>
          </a:xfrm>
          <a:prstGeom prst="ellipse">
            <a:avLst/>
          </a:prstGeom>
          <a:solidFill>
            <a:sysClr val="window" lastClr="FFFFFF"/>
          </a:solidFill>
          <a:ln w="57150" cap="flat" cmpd="sng" algn="ctr">
            <a:solidFill>
              <a:srgbClr val="4472C4">
                <a:shade val="50000"/>
              </a:srgbClr>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4" name="TextBox 33">
            <a:extLst>
              <a:ext uri="{FF2B5EF4-FFF2-40B4-BE49-F238E27FC236}">
                <a16:creationId xmlns:a16="http://schemas.microsoft.com/office/drawing/2014/main" id="{BD15B085-B570-46DF-83A6-DF9702D47843}"/>
              </a:ext>
            </a:extLst>
          </p:cNvPr>
          <p:cNvSpPr txBox="1"/>
          <p:nvPr/>
        </p:nvSpPr>
        <p:spPr>
          <a:xfrm>
            <a:off x="5355230" y="2906487"/>
            <a:ext cx="13596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מועדון</a:t>
            </a:r>
            <a:endParaRPr kumimoji="0" lang="LID4096"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64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DA957-8580-47CA-84D8-11B3FF9285F3}"/>
              </a:ext>
            </a:extLst>
          </p:cNvPr>
          <p:cNvSpPr/>
          <p:nvPr/>
        </p:nvSpPr>
        <p:spPr>
          <a:xfrm>
            <a:off x="3438649" y="-44025"/>
            <a:ext cx="9014607"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אסטרטגיה אזור 2490 לשנת 2022-23</a:t>
            </a:r>
            <a:endParaRPr kumimoji="0" lang="LID4096"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 </a:t>
            </a:r>
          </a:p>
        </p:txBody>
      </p:sp>
      <p:sp>
        <p:nvSpPr>
          <p:cNvPr id="4" name="Rectangle 3">
            <a:extLst>
              <a:ext uri="{FF2B5EF4-FFF2-40B4-BE49-F238E27FC236}">
                <a16:creationId xmlns:a16="http://schemas.microsoft.com/office/drawing/2014/main" id="{E1AD4749-0EB2-4D07-A9DD-3B53178F60F0}"/>
              </a:ext>
            </a:extLst>
          </p:cNvPr>
          <p:cNvSpPr/>
          <p:nvPr/>
        </p:nvSpPr>
        <p:spPr>
          <a:xfrm>
            <a:off x="508021" y="821786"/>
            <a:ext cx="11448967" cy="5847755"/>
          </a:xfrm>
          <a:prstGeom prst="rect">
            <a:avLst/>
          </a:prstGeom>
          <a:noFill/>
        </p:spPr>
        <p:txBody>
          <a:bodyPr wrap="none" lIns="91440" tIns="45720" rIns="91440" bIns="45720">
            <a:spAutoFit/>
          </a:bodyPr>
          <a:lstStyle/>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אין "סיסמאות" ללא תמיכה בהיערכות, מעשים,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העצמת מועדונים - במיקוד של הנגיד וצוותו,</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גיוס </a:t>
            </a:r>
            <a:r>
              <a:rPr kumimoji="0" lang="he-IL" sz="3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ממוקד</a:t>
            </a: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של חברים חדשים (</a:t>
            </a:r>
            <a:r>
              <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E I </a:t>
            </a: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מקצוע / תפקיד),</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הרחבת האזור ע"י מועדונים חדשים - מסוגים שונים,</a:t>
            </a:r>
            <a:endParaRPr kumimoji="0" lang="en-US"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המשך קליטת המועדונים שנוסדו בשנת רוטרי 2021-22</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שיתוף  של </a:t>
            </a:r>
            <a:r>
              <a:rPr kumimoji="0" lang="he-IL" sz="3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רוטראקטים</a:t>
            </a: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בפעילויות האזור / מועדונים,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הרחבת הפעילות הקהילתית ע"י שיתוף ארגונים / גורמים חיצוניים,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הגדלת </a:t>
            </a:r>
            <a:r>
              <a:rPr kumimoji="0" lang="he-IL" sz="3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הניראות</a:t>
            </a: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ע"י פעילות מורחבת ביחסי ציבור ותדמית,</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הגברת שיתופי הפעולה של חברי צוות הנגיד למטרות אחידות,</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פתיחות לדעות, הערות והמלצות/הצעות.</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4058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5725D-6CAC-40C3-8008-6A99F09445F4}"/>
              </a:ext>
            </a:extLst>
          </p:cNvPr>
          <p:cNvSpPr/>
          <p:nvPr/>
        </p:nvSpPr>
        <p:spPr>
          <a:xfrm>
            <a:off x="4758938" y="496279"/>
            <a:ext cx="267413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המועדון במרכז</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FDAA2C1-884D-4BDD-BB5C-E1D70CF58EB8}"/>
              </a:ext>
            </a:extLst>
          </p:cNvPr>
          <p:cNvSpPr/>
          <p:nvPr/>
        </p:nvSpPr>
        <p:spPr>
          <a:xfrm>
            <a:off x="-30549" y="1149692"/>
            <a:ext cx="12075742" cy="4401205"/>
          </a:xfrm>
          <a:prstGeom prst="rect">
            <a:avLst/>
          </a:prstGeom>
          <a:noFill/>
        </p:spPr>
        <p:txBody>
          <a:bodyPr wrap="non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ארגז כלים לרשות המועדונים: - </a:t>
            </a:r>
            <a:r>
              <a:rPr kumimoji="0" lang="he-IL"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מנטורית</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זמינה, לפי הצורך, לנשיאי המועדונים,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סיוע בגיוס חברים </a:t>
            </a:r>
            <a:r>
              <a:rPr kumimoji="0" lang="he-IL"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ממוקד</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סיוע צמוד לנושאי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grant</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צוות גישור לפתרון מוקדי מתיחויות,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עוזרי הנגיד,</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ראשי אפיקים והוועדות באזור,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DRFC</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לנושאים הקשורים בקרן רוטרי,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ראש אפיק </a:t>
            </a:r>
            <a:r>
              <a:rPr kumimoji="0" lang="he-IL"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יח"ץ</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סדנה לבחינת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DNA</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המועדון והכנת תכנית עבודה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סיוע בעדכון/ ניצול המידע שב-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RCC</a:t>
            </a:r>
            <a:r>
              <a:rPr kumimoji="0" lang="he-IL"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14300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11003497" y="203815"/>
            <a:ext cx="341825" cy="2554545"/>
          </a:xfrm>
          <a:prstGeom prst="rect">
            <a:avLst/>
          </a:prstGeom>
          <a:noFill/>
        </p:spPr>
        <p:txBody>
          <a:bodyPr wrap="none" lIns="91440" tIns="45720" rIns="91440" bIns="45720">
            <a:spAutoFit/>
          </a:bodyPr>
          <a:lstStyle/>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a:extLst>
              <a:ext uri="{FF2B5EF4-FFF2-40B4-BE49-F238E27FC236}">
                <a16:creationId xmlns:a16="http://schemas.microsoft.com/office/drawing/2014/main" id="{FFA2FD8F-6C85-4E57-8D63-9C5F91794A9C}"/>
              </a:ext>
            </a:extLst>
          </p:cNvPr>
          <p:cNvSpPr/>
          <p:nvPr/>
        </p:nvSpPr>
        <p:spPr>
          <a:xfrm>
            <a:off x="4927600" y="1595120"/>
            <a:ext cx="2479040" cy="1117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Rectangle 3">
            <a:extLst>
              <a:ext uri="{FF2B5EF4-FFF2-40B4-BE49-F238E27FC236}">
                <a16:creationId xmlns:a16="http://schemas.microsoft.com/office/drawing/2014/main" id="{51DB6B5B-E6EA-4A4E-B9BB-0CA5D8D7B6A7}"/>
              </a:ext>
            </a:extLst>
          </p:cNvPr>
          <p:cNvSpPr/>
          <p:nvPr/>
        </p:nvSpPr>
        <p:spPr>
          <a:xfrm>
            <a:off x="3403600" y="3520360"/>
            <a:ext cx="2479040" cy="1117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4">
            <a:extLst>
              <a:ext uri="{FF2B5EF4-FFF2-40B4-BE49-F238E27FC236}">
                <a16:creationId xmlns:a16="http://schemas.microsoft.com/office/drawing/2014/main" id="{A34F689B-51CD-49C6-BF83-8707D07EAA11}"/>
              </a:ext>
            </a:extLst>
          </p:cNvPr>
          <p:cNvSpPr/>
          <p:nvPr/>
        </p:nvSpPr>
        <p:spPr>
          <a:xfrm>
            <a:off x="6268828" y="3505200"/>
            <a:ext cx="2479040" cy="1117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Rectangle 5">
            <a:extLst>
              <a:ext uri="{FF2B5EF4-FFF2-40B4-BE49-F238E27FC236}">
                <a16:creationId xmlns:a16="http://schemas.microsoft.com/office/drawing/2014/main" id="{2173686E-F5AE-4D57-B61D-0D3815D0E508}"/>
              </a:ext>
            </a:extLst>
          </p:cNvPr>
          <p:cNvSpPr/>
          <p:nvPr/>
        </p:nvSpPr>
        <p:spPr>
          <a:xfrm>
            <a:off x="579120" y="3515042"/>
            <a:ext cx="2479040" cy="1117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  </a:t>
            </a:r>
            <a:endParaRPr lang="LID4096" dirty="0"/>
          </a:p>
        </p:txBody>
      </p:sp>
      <p:sp>
        <p:nvSpPr>
          <p:cNvPr id="7" name="Rectangle 6">
            <a:extLst>
              <a:ext uri="{FF2B5EF4-FFF2-40B4-BE49-F238E27FC236}">
                <a16:creationId xmlns:a16="http://schemas.microsoft.com/office/drawing/2014/main" id="{30FD3A9E-D5B8-41B4-BD1C-D14A26FEF7C7}"/>
              </a:ext>
            </a:extLst>
          </p:cNvPr>
          <p:cNvSpPr/>
          <p:nvPr/>
        </p:nvSpPr>
        <p:spPr>
          <a:xfrm>
            <a:off x="9093200" y="3502927"/>
            <a:ext cx="2479040" cy="1117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7">
            <a:extLst>
              <a:ext uri="{FF2B5EF4-FFF2-40B4-BE49-F238E27FC236}">
                <a16:creationId xmlns:a16="http://schemas.microsoft.com/office/drawing/2014/main" id="{4A5A154B-7110-4F8D-82CA-402D156691B5}"/>
              </a:ext>
            </a:extLst>
          </p:cNvPr>
          <p:cNvSpPr/>
          <p:nvPr/>
        </p:nvSpPr>
        <p:spPr>
          <a:xfrm>
            <a:off x="5264446" y="1646535"/>
            <a:ext cx="1744388" cy="954107"/>
          </a:xfrm>
          <a:prstGeom prst="rect">
            <a:avLst/>
          </a:prstGeom>
          <a:noFill/>
        </p:spPr>
        <p:txBody>
          <a:bodyPr wrap="none" lIns="91440" tIns="45720" rIns="91440" bIns="45720">
            <a:spAutoFit/>
          </a:bodyPr>
          <a:lstStyle/>
          <a:p>
            <a:pPr algn="ct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נגיד האזור</a:t>
            </a:r>
          </a:p>
          <a:p>
            <a:pPr algn="ctr"/>
            <a:r>
              <a:rPr lang="he-I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דני גלבוע</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a:extLst>
              <a:ext uri="{FF2B5EF4-FFF2-40B4-BE49-F238E27FC236}">
                <a16:creationId xmlns:a16="http://schemas.microsoft.com/office/drawing/2014/main" id="{CA2FE793-8A30-4636-86BA-F6041F9EDB5B}"/>
              </a:ext>
            </a:extLst>
          </p:cNvPr>
          <p:cNvSpPr/>
          <p:nvPr/>
        </p:nvSpPr>
        <p:spPr>
          <a:xfrm>
            <a:off x="6394794" y="3576935"/>
            <a:ext cx="2226893" cy="954107"/>
          </a:xfrm>
          <a:prstGeom prst="rect">
            <a:avLst/>
          </a:prstGeom>
          <a:noFill/>
        </p:spPr>
        <p:txBody>
          <a:bodyPr wrap="none" lIns="91440" tIns="45720" rIns="91440" bIns="45720">
            <a:spAutoFit/>
          </a:bodyPr>
          <a:lstStyle/>
          <a:p>
            <a:pPr algn="ct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מזכירת האזור</a:t>
            </a:r>
          </a:p>
          <a:p>
            <a:pPr algn="ct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אריאלה סגל</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Rectangle 9">
            <a:extLst>
              <a:ext uri="{FF2B5EF4-FFF2-40B4-BE49-F238E27FC236}">
                <a16:creationId xmlns:a16="http://schemas.microsoft.com/office/drawing/2014/main" id="{451A465D-E602-4206-8BA0-35DB11383142}"/>
              </a:ext>
            </a:extLst>
          </p:cNvPr>
          <p:cNvSpPr/>
          <p:nvPr/>
        </p:nvSpPr>
        <p:spPr>
          <a:xfrm>
            <a:off x="3667815" y="3587095"/>
            <a:ext cx="1991251" cy="954107"/>
          </a:xfrm>
          <a:prstGeom prst="rect">
            <a:avLst/>
          </a:prstGeom>
          <a:noFill/>
        </p:spPr>
        <p:txBody>
          <a:bodyPr wrap="none" lIns="91440" tIns="45720" rIns="91440" bIns="45720">
            <a:spAutoFit/>
          </a:bodyPr>
          <a:lstStyle/>
          <a:p>
            <a:pPr algn="ctr"/>
            <a:r>
              <a:rPr lang="he-I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גזבר</a:t>
            </a: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האזור</a:t>
            </a:r>
          </a:p>
          <a:p>
            <a:pPr algn="ct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רפי </a:t>
            </a:r>
            <a:r>
              <a:rPr lang="he-IL" sz="28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מונטיאס</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31F2D12C-5ABF-4EF8-B6C1-596190C52FFE}"/>
              </a:ext>
            </a:extLst>
          </p:cNvPr>
          <p:cNvSpPr/>
          <p:nvPr/>
        </p:nvSpPr>
        <p:spPr>
          <a:xfrm>
            <a:off x="9185069" y="3587095"/>
            <a:ext cx="2274983" cy="954107"/>
          </a:xfrm>
          <a:prstGeom prst="rect">
            <a:avLst/>
          </a:prstGeom>
          <a:noFill/>
        </p:spPr>
        <p:txBody>
          <a:bodyPr wrap="none" lIns="91440" tIns="45720" rIns="91440" bIns="45720">
            <a:spAutoFit/>
          </a:bodyPr>
          <a:lstStyle/>
          <a:p>
            <a:pPr algn="ctr"/>
            <a:r>
              <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מדריכת האזור</a:t>
            </a:r>
          </a:p>
          <a:p>
            <a:pPr algn="ctr"/>
            <a:r>
              <a:rPr lang="he-I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חיה קובץ</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a:extLst>
              <a:ext uri="{FF2B5EF4-FFF2-40B4-BE49-F238E27FC236}">
                <a16:creationId xmlns:a16="http://schemas.microsoft.com/office/drawing/2014/main" id="{3E1053B1-CE2B-4780-9139-191D1441B036}"/>
              </a:ext>
            </a:extLst>
          </p:cNvPr>
          <p:cNvSpPr/>
          <p:nvPr/>
        </p:nvSpPr>
        <p:spPr>
          <a:xfrm>
            <a:off x="954178" y="3576935"/>
            <a:ext cx="1688283" cy="954107"/>
          </a:xfrm>
          <a:prstGeom prst="rect">
            <a:avLst/>
          </a:prstGeom>
          <a:noFill/>
        </p:spPr>
        <p:txBody>
          <a:bodyPr wrap="none" lIns="91440" tIns="45720" rIns="91440" bIns="45720">
            <a:spAutoFit/>
          </a:bodyPr>
          <a:lstStyle/>
          <a:p>
            <a:pPr algn="ctr"/>
            <a:r>
              <a:rPr lang="he-I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עוזר לנגיד</a:t>
            </a:r>
            <a:endParaRPr lang="he-IL"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he-I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יונה מזור</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14" name="Straight Connector 13">
            <a:extLst>
              <a:ext uri="{FF2B5EF4-FFF2-40B4-BE49-F238E27FC236}">
                <a16:creationId xmlns:a16="http://schemas.microsoft.com/office/drawing/2014/main" id="{2F30D3DF-A29C-49C0-9D27-809CDFCF5B21}"/>
              </a:ext>
            </a:extLst>
          </p:cNvPr>
          <p:cNvCxnSpPr/>
          <p:nvPr/>
        </p:nvCxnSpPr>
        <p:spPr>
          <a:xfrm>
            <a:off x="1818640" y="3108960"/>
            <a:ext cx="85039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53BD71-6F02-4744-AB96-98D5158AC02D}"/>
              </a:ext>
            </a:extLst>
          </p:cNvPr>
          <p:cNvCxnSpPr>
            <a:stCxn id="3" idx="2"/>
          </p:cNvCxnSpPr>
          <p:nvPr/>
        </p:nvCxnSpPr>
        <p:spPr>
          <a:xfrm>
            <a:off x="6167120" y="2712720"/>
            <a:ext cx="0" cy="3962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5BE96E-C9C5-43CB-B615-ACC613FC9C66}"/>
              </a:ext>
            </a:extLst>
          </p:cNvPr>
          <p:cNvCxnSpPr>
            <a:cxnSpLocks/>
            <a:endCxn id="6" idx="0"/>
          </p:cNvCxnSpPr>
          <p:nvPr/>
        </p:nvCxnSpPr>
        <p:spPr>
          <a:xfrm>
            <a:off x="1818640" y="3108960"/>
            <a:ext cx="0" cy="4060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C5286A-F9DB-4979-8B8E-9174B79F173E}"/>
              </a:ext>
            </a:extLst>
          </p:cNvPr>
          <p:cNvCxnSpPr>
            <a:cxnSpLocks/>
          </p:cNvCxnSpPr>
          <p:nvPr/>
        </p:nvCxnSpPr>
        <p:spPr>
          <a:xfrm>
            <a:off x="4663440" y="3108960"/>
            <a:ext cx="0" cy="3813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98309B-792C-49C0-8718-90577F7D1D3D}"/>
              </a:ext>
            </a:extLst>
          </p:cNvPr>
          <p:cNvCxnSpPr>
            <a:cxnSpLocks/>
            <a:endCxn id="5" idx="0"/>
          </p:cNvCxnSpPr>
          <p:nvPr/>
        </p:nvCxnSpPr>
        <p:spPr>
          <a:xfrm>
            <a:off x="7508240" y="3108960"/>
            <a:ext cx="108" cy="3962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22CA07-5DC1-401D-BAA0-E64F9EE88EA3}"/>
              </a:ext>
            </a:extLst>
          </p:cNvPr>
          <p:cNvCxnSpPr>
            <a:cxnSpLocks/>
            <a:endCxn id="7" idx="0"/>
          </p:cNvCxnSpPr>
          <p:nvPr/>
        </p:nvCxnSpPr>
        <p:spPr>
          <a:xfrm>
            <a:off x="10322560" y="3108960"/>
            <a:ext cx="10160" cy="39396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41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701280" y="367688"/>
            <a:ext cx="387204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740228" y="4543104"/>
            <a:ext cx="6096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הצגת עוזרי נגיד לאשכול</a:t>
            </a:r>
          </a:p>
        </p:txBody>
      </p:sp>
    </p:spTree>
    <p:extLst>
      <p:ext uri="{BB962C8B-B14F-4D97-AF65-F5344CB8AC3E}">
        <p14:creationId xmlns:p14="http://schemas.microsoft.com/office/powerpoint/2010/main" val="148089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4285311" y="203815"/>
            <a:ext cx="7060011" cy="7663636"/>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איציק </a:t>
            </a:r>
            <a:r>
              <a:rPr lang="he-IL"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קירשנבוים</a:t>
            </a: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אשכול חוף</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כרמיאל,</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מרר,</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משגב,</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נהריה,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נהריה עמיתים,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עכו,</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שלומי</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860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4362257" y="203815"/>
            <a:ext cx="6983065" cy="8217634"/>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סאלם אבו סאלם - אשכול גליל</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יסוד המעלה,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כפר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יאסיף</a:t>
            </a: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מעלות מונפורט,</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נצרת,</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נצרת עילית,</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ראמה</a:t>
            </a: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5482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5534052" y="41255"/>
            <a:ext cx="5811270" cy="10433625"/>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קובי </a:t>
            </a:r>
            <a:r>
              <a:rPr lang="he-IL"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בראל</a:t>
            </a: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אשכול חיפה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דלית אל כרמל,</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הוד כרמל,</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חיפה,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חיפה - מוריה,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כרמל,</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נשר,</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סטלה</a:t>
            </a: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-מאריס,</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עוספיה,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קישון</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0168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5197422" y="203815"/>
            <a:ext cx="6147900" cy="9325630"/>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רחל שנהר - אשכול שומרון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בנימינה,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זכרון</a:t>
            </a: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יעקב,</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חדרה,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כפר יונה,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נתניה,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פרדס חנה-כרכור</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קיסריה,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תל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מונד</a:t>
            </a: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4956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656786-80B0-44C3-9046-BEEAA9EE4605}"/>
              </a:ext>
            </a:extLst>
          </p:cNvPr>
          <p:cNvSpPr/>
          <p:nvPr/>
        </p:nvSpPr>
        <p:spPr>
          <a:xfrm>
            <a:off x="2002572" y="2967335"/>
            <a:ext cx="8457765" cy="923330"/>
          </a:xfrm>
          <a:prstGeom prst="rect">
            <a:avLst/>
          </a:prstGeom>
          <a:noFill/>
        </p:spPr>
        <p:txBody>
          <a:bodyPr wrap="none" lIns="91440" tIns="45720" rIns="91440" bIns="45720">
            <a:spAutoFit/>
          </a:bodyPr>
          <a:lstStyle/>
          <a:p>
            <a:pPr algn="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רע</a:t>
            </a:r>
            <a:r>
              <a:rPr kumimoji="0" lang="he-IL" sz="5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ות</a:t>
            </a: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תרב</a:t>
            </a:r>
            <a:r>
              <a:rPr kumimoji="0" lang="he-IL" sz="5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ות</a:t>
            </a: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יזמ</a:t>
            </a:r>
            <a:r>
              <a:rPr kumimoji="0" lang="he-IL" sz="5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ות</a:t>
            </a: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r>
              <a:rPr lang="he-IL" sz="54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שיר</a:t>
            </a:r>
            <a:r>
              <a:rPr kumimoji="0" lang="he-IL" sz="5400" b="1" i="0" u="sng"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ות</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extLst>
              <a:ext uri="{FF2B5EF4-FFF2-40B4-BE49-F238E27FC236}">
                <a16:creationId xmlns:a16="http://schemas.microsoft.com/office/drawing/2014/main" id="{ABBFD636-6F71-439B-9428-C27CDBA8E842}"/>
              </a:ext>
            </a:extLst>
          </p:cNvPr>
          <p:cNvPicPr>
            <a:picLocks noChangeAspect="1"/>
          </p:cNvPicPr>
          <p:nvPr/>
        </p:nvPicPr>
        <p:blipFill>
          <a:blip r:embed="rId2"/>
          <a:stretch>
            <a:fillRect/>
          </a:stretch>
        </p:blipFill>
        <p:spPr>
          <a:xfrm rot="10800000">
            <a:off x="8045348" y="2169125"/>
            <a:ext cx="1243692" cy="792549"/>
          </a:xfrm>
          <a:prstGeom prst="rect">
            <a:avLst/>
          </a:prstGeom>
        </p:spPr>
      </p:pic>
      <p:sp>
        <p:nvSpPr>
          <p:cNvPr id="4" name="Arrow: Curved Up 3">
            <a:extLst>
              <a:ext uri="{FF2B5EF4-FFF2-40B4-BE49-F238E27FC236}">
                <a16:creationId xmlns:a16="http://schemas.microsoft.com/office/drawing/2014/main" id="{74CBAF82-B451-4F43-951E-3DC5AF12CCB0}"/>
              </a:ext>
            </a:extLst>
          </p:cNvPr>
          <p:cNvSpPr/>
          <p:nvPr/>
        </p:nvSpPr>
        <p:spPr>
          <a:xfrm rot="21359015">
            <a:off x="8077198" y="42164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5" name="Arrow: Up 4">
            <a:extLst>
              <a:ext uri="{FF2B5EF4-FFF2-40B4-BE49-F238E27FC236}">
                <a16:creationId xmlns:a16="http://schemas.microsoft.com/office/drawing/2014/main" id="{1FD34476-DE5C-497C-9C5A-DAD49B56A7F4}"/>
              </a:ext>
            </a:extLst>
          </p:cNvPr>
          <p:cNvSpPr/>
          <p:nvPr/>
        </p:nvSpPr>
        <p:spPr>
          <a:xfrm>
            <a:off x="4897120" y="199426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Picture 5">
            <a:extLst>
              <a:ext uri="{FF2B5EF4-FFF2-40B4-BE49-F238E27FC236}">
                <a16:creationId xmlns:a16="http://schemas.microsoft.com/office/drawing/2014/main" id="{931B744B-1074-4743-8B48-BCDBBBD6C2F3}"/>
              </a:ext>
            </a:extLst>
          </p:cNvPr>
          <p:cNvPicPr>
            <a:picLocks noChangeAspect="1"/>
          </p:cNvPicPr>
          <p:nvPr/>
        </p:nvPicPr>
        <p:blipFill>
          <a:blip r:embed="rId3"/>
          <a:stretch>
            <a:fillRect/>
          </a:stretch>
        </p:blipFill>
        <p:spPr>
          <a:xfrm>
            <a:off x="2807612" y="1992912"/>
            <a:ext cx="524301" cy="999831"/>
          </a:xfrm>
          <a:prstGeom prst="rect">
            <a:avLst/>
          </a:prstGeom>
        </p:spPr>
      </p:pic>
      <p:pic>
        <p:nvPicPr>
          <p:cNvPr id="7" name="Picture 6">
            <a:extLst>
              <a:ext uri="{FF2B5EF4-FFF2-40B4-BE49-F238E27FC236}">
                <a16:creationId xmlns:a16="http://schemas.microsoft.com/office/drawing/2014/main" id="{FA6034C3-C28A-4570-B072-C67220E06E0A}"/>
              </a:ext>
            </a:extLst>
          </p:cNvPr>
          <p:cNvPicPr>
            <a:picLocks noChangeAspect="1"/>
          </p:cNvPicPr>
          <p:nvPr/>
        </p:nvPicPr>
        <p:blipFill>
          <a:blip r:embed="rId4"/>
          <a:stretch>
            <a:fillRect/>
          </a:stretch>
        </p:blipFill>
        <p:spPr>
          <a:xfrm>
            <a:off x="4868061" y="4020707"/>
            <a:ext cx="518205" cy="993734"/>
          </a:xfrm>
          <a:prstGeom prst="rect">
            <a:avLst/>
          </a:prstGeom>
        </p:spPr>
      </p:pic>
      <p:pic>
        <p:nvPicPr>
          <p:cNvPr id="8" name="Picture 7">
            <a:extLst>
              <a:ext uri="{FF2B5EF4-FFF2-40B4-BE49-F238E27FC236}">
                <a16:creationId xmlns:a16="http://schemas.microsoft.com/office/drawing/2014/main" id="{9FC30E79-9971-40A9-B9EA-394AFBB5F1DE}"/>
              </a:ext>
            </a:extLst>
          </p:cNvPr>
          <p:cNvPicPr>
            <a:picLocks noChangeAspect="1"/>
          </p:cNvPicPr>
          <p:nvPr/>
        </p:nvPicPr>
        <p:blipFill>
          <a:blip r:embed="rId4"/>
          <a:stretch>
            <a:fillRect/>
          </a:stretch>
        </p:blipFill>
        <p:spPr>
          <a:xfrm>
            <a:off x="2799780" y="4020707"/>
            <a:ext cx="518205" cy="993734"/>
          </a:xfrm>
          <a:prstGeom prst="rect">
            <a:avLst/>
          </a:prstGeom>
        </p:spPr>
      </p:pic>
      <p:sp>
        <p:nvSpPr>
          <p:cNvPr id="9" name="TextBox 8">
            <a:extLst>
              <a:ext uri="{FF2B5EF4-FFF2-40B4-BE49-F238E27FC236}">
                <a16:creationId xmlns:a16="http://schemas.microsoft.com/office/drawing/2014/main" id="{B057EDCA-12C9-4478-9183-9BEDEC6DDDE3}"/>
              </a:ext>
            </a:extLst>
          </p:cNvPr>
          <p:cNvSpPr txBox="1"/>
          <p:nvPr/>
        </p:nvSpPr>
        <p:spPr>
          <a:xfrm>
            <a:off x="4321616" y="6324595"/>
            <a:ext cx="1980029" cy="523220"/>
          </a:xfrm>
          <a:prstGeom prst="rect">
            <a:avLst/>
          </a:prstGeom>
          <a:noFill/>
        </p:spPr>
        <p:txBody>
          <a:bodyPr wrap="none" rtlCol="0">
            <a:spAutoFit/>
          </a:bodyPr>
          <a:lstStyle/>
          <a:p>
            <a:r>
              <a:rPr lang="en-US" sz="2800" dirty="0">
                <a:highlight>
                  <a:srgbClr val="000080"/>
                </a:highlight>
              </a:rPr>
              <a:t>**********</a:t>
            </a:r>
            <a:endParaRPr lang="LID4096" sz="2800" dirty="0">
              <a:highlight>
                <a:srgbClr val="000080"/>
              </a:highlight>
            </a:endParaRPr>
          </a:p>
        </p:txBody>
      </p:sp>
      <p:sp>
        <p:nvSpPr>
          <p:cNvPr id="10" name="Rectangle 9">
            <a:extLst>
              <a:ext uri="{FF2B5EF4-FFF2-40B4-BE49-F238E27FC236}">
                <a16:creationId xmlns:a16="http://schemas.microsoft.com/office/drawing/2014/main" id="{3FE8E85A-AED0-4C2C-B253-A676B8323819}"/>
              </a:ext>
            </a:extLst>
          </p:cNvPr>
          <p:cNvSpPr/>
          <p:nvPr/>
        </p:nvSpPr>
        <p:spPr>
          <a:xfrm>
            <a:off x="7640566" y="1067415"/>
            <a:ext cx="1787669" cy="769441"/>
          </a:xfrm>
          <a:prstGeom prst="rect">
            <a:avLst/>
          </a:prstGeom>
          <a:noFill/>
        </p:spPr>
        <p:txBody>
          <a:bodyPr wrap="none" lIns="91440" tIns="45720" rIns="91440" bIns="45720">
            <a:spAutoFit/>
          </a:bodyPr>
          <a:lstStyle/>
          <a:p>
            <a:pPr algn="ctr"/>
            <a:r>
              <a:rPr lang="he-IL"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לעצמנו</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id="{4801600A-4876-4AA6-9BE7-C2A873D55488}"/>
              </a:ext>
            </a:extLst>
          </p:cNvPr>
          <p:cNvSpPr/>
          <p:nvPr/>
        </p:nvSpPr>
        <p:spPr>
          <a:xfrm>
            <a:off x="3268605" y="1077575"/>
            <a:ext cx="1915910" cy="769441"/>
          </a:xfrm>
          <a:prstGeom prst="rect">
            <a:avLst/>
          </a:prstGeom>
          <a:noFill/>
        </p:spPr>
        <p:txBody>
          <a:bodyPr wrap="none" lIns="91440" tIns="45720" rIns="91440" bIns="45720">
            <a:spAutoFit/>
          </a:bodyPr>
          <a:lstStyle/>
          <a:p>
            <a:pPr algn="ctr"/>
            <a:r>
              <a:rPr lang="he-IL"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לקהילה</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4581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5389781" y="203815"/>
            <a:ext cx="5955541" cy="8771632"/>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פנינה כרמון - אשכול שרון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אפקה אביבטק,</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הרצליה,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כפר סבא,</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פנינת רעננה,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רמת השרון,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רעננה,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שרון הרצליה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236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4429178" y="203815"/>
            <a:ext cx="7088864" cy="8771632"/>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צילה שיר אל - אשכול </a:t>
            </a:r>
            <a:r>
              <a:rPr lang="he-IL"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מרכז+דן</a:t>
            </a: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בית דגן,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חולון,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יפו,</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ראשון לציון,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רמת אביב,</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רמת גן,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תל אביב-יפו</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5309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4846363" y="203815"/>
            <a:ext cx="6498959" cy="7786747"/>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אבנר ברק - אשכול ירושלים</a:t>
            </a: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ושפלה </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באר יעקב,</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ירושלים,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לוד,</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מודיעין,</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רמלה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7735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5170170" y="203815"/>
            <a:ext cx="6175152" cy="8217634"/>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יגאל </a:t>
            </a:r>
            <a:r>
              <a:rPr lang="he-IL"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גלסנר</a:t>
            </a: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אשכול יהודה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אשדוד,</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גדרה,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גדרה בילויים,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יבנה,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מזכרת בתיה,</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רחובות</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5473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5304822" y="203815"/>
            <a:ext cx="6040500" cy="7663636"/>
          </a:xfrm>
          <a:prstGeom prst="rect">
            <a:avLst/>
          </a:prstGeom>
          <a:noFill/>
        </p:spPr>
        <p:txBody>
          <a:bodyPr wrap="none" lIns="91440" tIns="45720" rIns="91440" bIns="45720">
            <a:spAutoFit/>
          </a:bodyPr>
          <a:lstStyle/>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משה </a:t>
            </a:r>
            <a:r>
              <a:rPr lang="he-IL"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קופלר</a:t>
            </a: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 אשכול דרום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מועדונים: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אילת,</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אשקלון דרום,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אשקלון צוותא,</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באר שבע,</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באר שבע עומרים,</a:t>
            </a:r>
          </a:p>
          <a:p>
            <a:pPr algn="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he-IL"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קרית</a:t>
            </a:r>
            <a:r>
              <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גת         </a:t>
            </a: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endPar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he-I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6547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701280" y="367688"/>
            <a:ext cx="387204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740228" y="4238304"/>
            <a:ext cx="60960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תפקיד עוזר הנגיד לאשכול</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נ"ל פנינה כרמון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מועדון כפר סבא</a:t>
            </a:r>
          </a:p>
        </p:txBody>
      </p:sp>
    </p:spTree>
    <p:extLst>
      <p:ext uri="{BB962C8B-B14F-4D97-AF65-F5344CB8AC3E}">
        <p14:creationId xmlns:p14="http://schemas.microsoft.com/office/powerpoint/2010/main" val="168872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10391151" y="203815"/>
            <a:ext cx="954171" cy="3662541"/>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endPar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250AD56-8432-4D2B-BA46-6723A00690A9}"/>
              </a:ext>
            </a:extLst>
          </p:cNvPr>
          <p:cNvSpPr txBox="1"/>
          <p:nvPr/>
        </p:nvSpPr>
        <p:spPr>
          <a:xfrm>
            <a:off x="4953475" y="142240"/>
            <a:ext cx="5586786" cy="584775"/>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 </a:t>
            </a:r>
            <a:r>
              <a:rPr kumimoji="0" lang="he-IL" sz="3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עוזר הנגיד  &lt; = &gt;  עוזר המועדון</a:t>
            </a:r>
            <a:endParaRPr kumimoji="0" lang="LID4096"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8579F81-CBF4-4D5E-8079-232EBD20FF4B}"/>
              </a:ext>
            </a:extLst>
          </p:cNvPr>
          <p:cNvSpPr txBox="1"/>
          <p:nvPr/>
        </p:nvSpPr>
        <p:spPr>
          <a:xfrm>
            <a:off x="3715984" y="883920"/>
            <a:ext cx="7411068" cy="5940088"/>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לסייע לנגיד בהנהגת והובלת האזור</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לסייע למועדון עפ"י בקשתו ב:</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תכנון הפעילות השנתית,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כתיבה או עדכון תקנון המועדון,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מעקב אחר ביצוע תכנית העבודה,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פתרון בעיות,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black"/>
                </a:solidFill>
                <a:latin typeface="Calibri" panose="020F0502020204030204"/>
                <a:cs typeface="Arial" panose="020B0604020202020204" pitchFamily="34" charset="0"/>
              </a:rPr>
              <a:t>      * ייעוץ בנוהלי רוטרי,</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ייצוג המועדון והנהלתו בפני הנגיד,</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black"/>
                </a:solidFill>
                <a:latin typeface="Calibri" panose="020F0502020204030204"/>
                <a:cs typeface="Arial" panose="020B0604020202020204" pitchFamily="34" charset="0"/>
              </a:rPr>
              <a:t>      * עידוד קיום פגישות אשכוליות להחלפת מידע,</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LID4096"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16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2E1CF-F2B6-4E7C-B7BA-B2C63347FB6A}"/>
              </a:ext>
            </a:extLst>
          </p:cNvPr>
          <p:cNvSpPr/>
          <p:nvPr/>
        </p:nvSpPr>
        <p:spPr>
          <a:xfrm>
            <a:off x="10391151" y="203815"/>
            <a:ext cx="954171" cy="3662541"/>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endPar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250AD56-8432-4D2B-BA46-6723A00690A9}"/>
              </a:ext>
            </a:extLst>
          </p:cNvPr>
          <p:cNvSpPr txBox="1"/>
          <p:nvPr/>
        </p:nvSpPr>
        <p:spPr>
          <a:xfrm>
            <a:off x="4656595" y="386080"/>
            <a:ext cx="3323346" cy="523220"/>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תפקיד עוזר הנגיד (2)</a:t>
            </a:r>
            <a:endParaRPr kumimoji="0" lang="LID4096"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8579F81-CBF4-4D5E-8079-232EBD20FF4B}"/>
              </a:ext>
            </a:extLst>
          </p:cNvPr>
          <p:cNvSpPr txBox="1"/>
          <p:nvPr/>
        </p:nvSpPr>
        <p:spPr>
          <a:xfrm>
            <a:off x="853020" y="1696720"/>
            <a:ext cx="10274031" cy="520142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מציאת הגורם המתאים ברוטרי לטפל בבעיה מסוימת,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לזהות ולעודד חברי מועדון בעלי כישורים להיות בעתיד בצוות האזור,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lang="he-IL" sz="2800" b="1" dirty="0">
                <a:solidFill>
                  <a:prstClr val="black"/>
                </a:solidFill>
                <a:latin typeface="Calibri" panose="020F0502020204030204"/>
                <a:cs typeface="Arial" panose="020B0604020202020204" pitchFamily="34" charset="0"/>
              </a:rPr>
              <a:t>הכנת וביצוע</a:t>
            </a: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ביקור נגיד במועדון,</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lang="he-IL" sz="2800" b="1" dirty="0">
                <a:solidFill>
                  <a:prstClr val="black"/>
                </a:solidFill>
                <a:latin typeface="Calibri" panose="020F0502020204030204"/>
                <a:cs typeface="Arial" panose="020B0604020202020204" pitchFamily="34" charset="0"/>
              </a:rPr>
              <a:t>פתיחת</a:t>
            </a: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חשבון ב-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My Rotary</a:t>
            </a: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ושימוש במידע,</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העברת מידע רוטרי,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black"/>
                </a:solidFill>
                <a:latin typeface="Calibri" panose="020F0502020204030204"/>
                <a:cs typeface="Arial" panose="020B0604020202020204" pitchFamily="34" charset="0"/>
              </a:rPr>
              <a:t> * עידוד השתתפות בכנסים אזוריים  ובוועדות אזוריות,</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כל נושא אחר שנשיא המועדון יבקש סיוע, ייעוץ או הכוונה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LID4096"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1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701280" y="367688"/>
            <a:ext cx="387204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740228" y="4258624"/>
            <a:ext cx="60960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אפיק במועדון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נ"ל </a:t>
            </a:r>
            <a:r>
              <a:rPr lang="he-IL" sz="4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ירון </a:t>
            </a:r>
            <a:r>
              <a:rPr lang="he-IL" sz="4000" b="1" dirty="0" err="1">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צחר</a:t>
            </a:r>
            <a:endParaRPr lang="he-IL" sz="4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מועדון מוריה - חיפה</a:t>
            </a:r>
          </a:p>
        </p:txBody>
      </p:sp>
    </p:spTree>
    <p:extLst>
      <p:ext uri="{BB962C8B-B14F-4D97-AF65-F5344CB8AC3E}">
        <p14:creationId xmlns:p14="http://schemas.microsoft.com/office/powerpoint/2010/main" val="220483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2">
            <a:extLst>
              <a:ext uri="{FF2B5EF4-FFF2-40B4-BE49-F238E27FC236}">
                <a16:creationId xmlns:a16="http://schemas.microsoft.com/office/drawing/2014/main" id="{B414B877-0D1E-4497-B010-AE22288A0F9D}"/>
              </a:ext>
            </a:extLst>
          </p:cNvPr>
          <p:cNvSpPr txBox="1"/>
          <p:nvPr/>
        </p:nvSpPr>
        <p:spPr>
          <a:xfrm>
            <a:off x="2702103" y="3693871"/>
            <a:ext cx="5558319"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FF0000"/>
                </a:solidFill>
                <a:effectLst/>
                <a:uLnTx/>
                <a:uFillTx/>
                <a:latin typeface="David" panose="020E0502060401010101" pitchFamily="34" charset="-79"/>
                <a:ea typeface="+mn-ea"/>
                <a:cs typeface="Times New Roman" panose="02020603050405020304" pitchFamily="18" charset="0"/>
              </a:rPr>
              <a:t>המועדון מצוי במרכז ההוויה</a:t>
            </a:r>
          </a:p>
        </p:txBody>
      </p:sp>
      <p:sp>
        <p:nvSpPr>
          <p:cNvPr id="15" name="מלבן 14">
            <a:extLst>
              <a:ext uri="{FF2B5EF4-FFF2-40B4-BE49-F238E27FC236}">
                <a16:creationId xmlns:a16="http://schemas.microsoft.com/office/drawing/2014/main" id="{6B238A17-ADC8-4656-95A3-0D5870DD8A11}"/>
              </a:ext>
            </a:extLst>
          </p:cNvPr>
          <p:cNvSpPr/>
          <p:nvPr/>
        </p:nvSpPr>
        <p:spPr>
          <a:xfrm>
            <a:off x="3468772" y="880977"/>
            <a:ext cx="4607908" cy="2236738"/>
          </a:xfrm>
          <a:prstGeom prst="rect">
            <a:avLst/>
          </a:prstGeom>
        </p:spPr>
        <p:txBody>
          <a:bodyPr vert="horz" lIns="91440" tIns="45720" rIns="91440" bIns="45720" rtlCol="0" anchor="b">
            <a:normAutofit fontScale="47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400" b="0" i="0" u="none" strike="noStrike" kern="1200" cap="none" spc="0" normalizeH="0" baseline="0" noProof="0" dirty="0">
              <a:ln w="0"/>
              <a:solidFill>
                <a:srgbClr val="FFFFFF"/>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14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אפיק</a:t>
            </a:r>
            <a:r>
              <a:rPr kumimoji="0" lang="en-US" sz="114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114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המועדון</a:t>
            </a:r>
            <a:endParaRPr kumimoji="0" lang="en-US" sz="12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3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לקראת</a:t>
            </a:r>
            <a:r>
              <a:rPr kumimoji="0" lang="en-US" sz="93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93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שנת</a:t>
            </a:r>
            <a:r>
              <a:rPr kumimoji="0" lang="en-US" sz="93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r>
              <a:rPr kumimoji="0" lang="en-US" sz="93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רוטרי</a:t>
            </a:r>
            <a:r>
              <a:rPr kumimoji="0" lang="en-US" sz="93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Narkisim" panose="020E0502050101010101" pitchFamily="34" charset="-79"/>
                <a:ea typeface="+mn-ea"/>
                <a:cs typeface="Narkisim" panose="020E0502050101010101" pitchFamily="34" charset="-79"/>
              </a:rPr>
              <a:t>2022 - 2023</a:t>
            </a:r>
          </a:p>
        </p:txBody>
      </p:sp>
      <p:sp>
        <p:nvSpPr>
          <p:cNvPr id="2" name="TextBox 1"/>
          <p:cNvSpPr txBox="1"/>
          <p:nvPr/>
        </p:nvSpPr>
        <p:spPr>
          <a:xfrm>
            <a:off x="10972800" y="5107021"/>
            <a:ext cx="865943" cy="369332"/>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ירון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צחר</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3" name="TextBox 2"/>
          <p:cNvSpPr txBox="1"/>
          <p:nvPr/>
        </p:nvSpPr>
        <p:spPr>
          <a:xfrm>
            <a:off x="554477" y="5107021"/>
            <a:ext cx="1192955" cy="369332"/>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11.3.2022</a:t>
            </a:r>
          </a:p>
        </p:txBody>
      </p:sp>
    </p:spTree>
    <p:extLst>
      <p:ext uri="{BB962C8B-B14F-4D97-AF65-F5344CB8AC3E}">
        <p14:creationId xmlns:p14="http://schemas.microsoft.com/office/powerpoint/2010/main" val="8572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8B0629-7C20-4A90-B1CB-2254897A3EF7}"/>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2737A4-16D4-4389-8A85-0CC1AC67B806}"/>
              </a:ext>
            </a:extLst>
          </p:cNvPr>
          <p:cNvSpPr/>
          <p:nvPr/>
        </p:nvSpPr>
        <p:spPr>
          <a:xfrm>
            <a:off x="4700351" y="365650"/>
            <a:ext cx="409759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מה זה רוטרי?</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28071E8-2B83-40B7-B400-723FFEB4611E}"/>
              </a:ext>
            </a:extLst>
          </p:cNvPr>
          <p:cNvSpPr txBox="1"/>
          <p:nvPr/>
        </p:nvSpPr>
        <p:spPr>
          <a:xfrm>
            <a:off x="849086" y="1809693"/>
            <a:ext cx="10265228" cy="2927596"/>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רוטרי הוא ארגון בינלאומי המונה כ- 1,200,000 חברים, מתוכם כ- 1,350 בישראל. חברים  בארגון אנשי עסקים ומקצוע מובילים, יזמים ופעילים חברתיים.</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החברות בארגון מקנה צוהר לקשרים בינלאומיים,  נגישות למצבור הידע והניסיון הרב של החברים בו - לקידום אישי, מקצועי ועסקי, שיתוף במתן שרות לקהילה, ורעות מהנה, איכותית ומתמשכת.</a:t>
            </a:r>
            <a:endPar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970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9AE397F-DAEF-40B0-9D24-8BE40A0ED17D}"/>
              </a:ext>
            </a:extLst>
          </p:cNvPr>
          <p:cNvSpPr txBox="1"/>
          <p:nvPr/>
        </p:nvSpPr>
        <p:spPr>
          <a:xfrm>
            <a:off x="749247" y="1016000"/>
            <a:ext cx="11258026" cy="4384790"/>
          </a:xfrm>
          <a:prstGeom prst="rect">
            <a:avLst/>
          </a:prstGeom>
          <a:noFill/>
        </p:spPr>
        <p:txBody>
          <a:bodyPr wrap="square">
            <a:spAutoFit/>
          </a:bodyPr>
          <a:lstStyle/>
          <a:p>
            <a:pPr marL="0" marR="0" lvl="0" indent="0" algn="r" defTabSz="914400" rtl="1" eaLnBrk="1" fontAlgn="base" latinLnBrk="0" hangingPunct="1">
              <a:lnSpc>
                <a:spcPct val="107000"/>
              </a:lnSpc>
              <a:spcBef>
                <a:spcPts val="0"/>
              </a:spcBef>
              <a:spcAft>
                <a:spcPts val="800"/>
              </a:spcAft>
              <a:buClrTx/>
              <a:buSzTx/>
              <a:buFontTx/>
              <a:buNone/>
              <a:tabLst/>
              <a:defRPr/>
            </a:pPr>
            <a:r>
              <a:rPr kumimoji="0" lang="he-IL" sz="4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אפיק המועדון מהווה את לב ההתנהלות של המועדון, </a:t>
            </a: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he-IL" sz="4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ומופקד על הפעלתו השוטפת והתקינה. </a:t>
            </a:r>
            <a:endPar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0" indent="-457200" algn="r" defTabSz="914400" rtl="1" eaLnBrk="1" fontAlgn="base" latinLnBrk="0" hangingPunct="1">
              <a:lnSpc>
                <a:spcPct val="100000"/>
              </a:lnSpc>
              <a:spcBef>
                <a:spcPts val="0"/>
              </a:spcBef>
              <a:spcAft>
                <a:spcPts val="800"/>
              </a:spcAft>
              <a:buClrTx/>
              <a:buSzTx/>
              <a:buFont typeface="Wingdings" panose="05000000000000000000" pitchFamily="2" charset="2"/>
              <a:buChar char="Ø"/>
              <a:tabLst/>
              <a:defRPr/>
            </a:pPr>
            <a:r>
              <a:rPr kumimoji="0" lang="he-IL" sz="32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הכנת התוכנית השבועית </a:t>
            </a:r>
          </a:p>
          <a:p>
            <a:pPr marL="457200" marR="0" lvl="0" indent="-457200" algn="r" defTabSz="914400" rtl="1" eaLnBrk="1" fontAlgn="base" latinLnBrk="0" hangingPunct="1">
              <a:lnSpc>
                <a:spcPct val="100000"/>
              </a:lnSpc>
              <a:spcBef>
                <a:spcPts val="0"/>
              </a:spcBef>
              <a:spcAft>
                <a:spcPts val="800"/>
              </a:spcAft>
              <a:buClrTx/>
              <a:buSzTx/>
              <a:buFont typeface="Wingdings" panose="05000000000000000000" pitchFamily="2" charset="2"/>
              <a:buChar char="Ø"/>
              <a:tabLst/>
              <a:defRPr/>
            </a:pPr>
            <a:r>
              <a:rPr kumimoji="0" lang="he-IL" sz="32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פעולות חברתיות (מסיבות, אירועים, טיולים).</a:t>
            </a:r>
          </a:p>
          <a:p>
            <a:pPr marL="457200" marR="0" lvl="0" indent="-457200" algn="r" defTabSz="914400" rtl="1" eaLnBrk="1" fontAlgn="base" latinLnBrk="0" hangingPunct="1">
              <a:lnSpc>
                <a:spcPct val="100000"/>
              </a:lnSpc>
              <a:spcBef>
                <a:spcPts val="0"/>
              </a:spcBef>
              <a:spcAft>
                <a:spcPts val="800"/>
              </a:spcAft>
              <a:buClrTx/>
              <a:buSzTx/>
              <a:buFont typeface="Wingdings" panose="05000000000000000000" pitchFamily="2" charset="2"/>
              <a:buChar char="Ø"/>
              <a:tabLst/>
              <a:defRPr/>
            </a:pPr>
            <a:r>
              <a:rPr kumimoji="0" lang="he-IL" sz="32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פרסום ויח"צ </a:t>
            </a:r>
          </a:p>
          <a:p>
            <a:pPr marL="457200" marR="0" lvl="0" indent="-457200" algn="r" defTabSz="914400" rtl="1" eaLnBrk="1" fontAlgn="base" latinLnBrk="0" hangingPunct="1">
              <a:lnSpc>
                <a:spcPct val="100000"/>
              </a:lnSpc>
              <a:spcBef>
                <a:spcPts val="0"/>
              </a:spcBef>
              <a:spcAft>
                <a:spcPts val="800"/>
              </a:spcAft>
              <a:buClrTx/>
              <a:buSzTx/>
              <a:buFont typeface="Wingdings" panose="05000000000000000000" pitchFamily="2" charset="2"/>
              <a:buChar char="Ø"/>
              <a:tabLst/>
              <a:defRPr/>
            </a:pPr>
            <a:r>
              <a:rPr kumimoji="0" lang="he-IL" sz="32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פיתוח ויישום תכנית מקיפה לגיוס חברים חדשים ולשימור מצבֶת החברים הקיימת.</a:t>
            </a:r>
          </a:p>
        </p:txBody>
      </p:sp>
    </p:spTree>
    <p:extLst>
      <p:ext uri="{BB962C8B-B14F-4D97-AF65-F5344CB8AC3E}">
        <p14:creationId xmlns:p14="http://schemas.microsoft.com/office/powerpoint/2010/main" val="449292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AF5EB208-4589-40F6-8357-DC46B041B0B7}"/>
              </a:ext>
            </a:extLst>
          </p:cNvPr>
          <p:cNvSpPr txBox="1"/>
          <p:nvPr/>
        </p:nvSpPr>
        <p:spPr>
          <a:xfrm>
            <a:off x="1" y="0"/>
            <a:ext cx="12191999" cy="5499904"/>
          </a:xfrm>
          <a:prstGeom prst="rect">
            <a:avLst/>
          </a:prstGeom>
          <a:noFill/>
        </p:spPr>
        <p:txBody>
          <a:bodyPr wrap="square">
            <a:spAutoFit/>
          </a:bodyPr>
          <a:lstStyle/>
          <a:p>
            <a:pPr marL="0" marR="0" lvl="0" indent="0" algn="r" defTabSz="914400" rtl="1" eaLnBrk="1" fontAlgn="base" latinLnBrk="0" hangingPunct="1">
              <a:lnSpc>
                <a:spcPct val="107000"/>
              </a:lnSpc>
              <a:spcBef>
                <a:spcPts val="0"/>
              </a:spcBef>
              <a:spcAft>
                <a:spcPts val="80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תחומי האחריות של יו"ר אפיק ניהול המועדון</a:t>
            </a: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he-IL" sz="32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4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יו"ר אפיק המועדון יסייע לחברי האפיק המכהנים בוועדות, ויפעל למען השגת מטרות האפיק, הוועדות והמועדון. </a:t>
            </a: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בטרם כניסתכם לתפקיד, מומלץ: </a:t>
            </a:r>
            <a:endParaRPr kumimoji="0" lang="he-IL"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150000"/>
              </a:lnSpc>
              <a:spcBef>
                <a:spcPts val="0"/>
              </a:spcBef>
              <a:spcAft>
                <a:spcPts val="0"/>
              </a:spcAft>
              <a:buClrTx/>
              <a:buSzTx/>
              <a:buFont typeface="Symbol" panose="05050102010706020507" pitchFamily="18" charset="2"/>
              <a:buChar char=""/>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לעבור על תקנון, ו/או נהלי המועדון הנוגעים לתפקידו של יו"ר אפיק המועדון ולנושאים שבאחריותו.</a:t>
            </a:r>
            <a:endParaRPr kumimoji="0" lang="he-IL" sz="20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150000"/>
              </a:lnSpc>
              <a:spcBef>
                <a:spcPts val="0"/>
              </a:spcBef>
              <a:spcAft>
                <a:spcPts val="0"/>
              </a:spcAft>
              <a:buClrTx/>
              <a:buSzTx/>
              <a:buFont typeface="Symbol" panose="05050102010706020507" pitchFamily="18" charset="2"/>
              <a:buChar char=""/>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לעבוד עם הנשיא הנבחר ולגיוס חברי הוועדות שבאפיק בהתבסס על יכולתם המקצועית ועניינם האישי ולהכשירם לקראת תפקידם במהלך השנה.</a:t>
            </a:r>
            <a:endParaRPr kumimoji="0" lang="he-IL" sz="20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150000"/>
              </a:lnSpc>
              <a:spcBef>
                <a:spcPts val="0"/>
              </a:spcBef>
              <a:spcAft>
                <a:spcPts val="0"/>
              </a:spcAft>
              <a:buClrTx/>
              <a:buSzTx/>
              <a:buFont typeface="Symbol" panose="05050102010706020507" pitchFamily="18" charset="2"/>
              <a:buChar char=""/>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יחד עם הנשיא הנבחר, לעבור ולהכין מטרות שנתיות.</a:t>
            </a:r>
            <a:endParaRPr kumimoji="0" lang="he-IL" sz="20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150000"/>
              </a:lnSpc>
              <a:spcBef>
                <a:spcPts val="0"/>
              </a:spcBef>
              <a:spcAft>
                <a:spcPts val="0"/>
              </a:spcAft>
              <a:buClrTx/>
              <a:buSzTx/>
              <a:buFont typeface="Symbol" panose="05050102010706020507" pitchFamily="18" charset="2"/>
              <a:buChar char=""/>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לסייע לחברים באפיק ובוועדה להכין תכנית פעולה , כדי להבטיח השגת המטרות בשנת תפקידך, בתחומי אחריותך</a:t>
            </a:r>
          </a:p>
        </p:txBody>
      </p:sp>
    </p:spTree>
    <p:extLst>
      <p:ext uri="{BB962C8B-B14F-4D97-AF65-F5344CB8AC3E}">
        <p14:creationId xmlns:p14="http://schemas.microsoft.com/office/powerpoint/2010/main" val="65862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92A698D-9246-4195-9B43-726811C4CEE8}"/>
              </a:ext>
            </a:extLst>
          </p:cNvPr>
          <p:cNvSpPr txBox="1"/>
          <p:nvPr/>
        </p:nvSpPr>
        <p:spPr>
          <a:xfrm>
            <a:off x="236290" y="344183"/>
            <a:ext cx="11719420" cy="5835187"/>
          </a:xfrm>
          <a:prstGeom prst="rect">
            <a:avLst/>
          </a:prstGeom>
          <a:noFill/>
        </p:spPr>
        <p:txBody>
          <a:bodyPr wrap="square">
            <a:spAutoFit/>
          </a:bodyPr>
          <a:lstStyle/>
          <a:p>
            <a:pPr marL="342900" marR="0" lvl="0" indent="-342900" algn="r" defTabSz="914400" rtl="1" eaLnBrk="1" fontAlgn="base" latinLnBrk="0" hangingPunct="1">
              <a:lnSpc>
                <a:spcPct val="200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לתכנן ולנהל פגישות ופעילויות של האפיק</a:t>
            </a:r>
          </a:p>
          <a:p>
            <a:pPr marL="342900" marR="0" lvl="0" indent="-342900" algn="r" defTabSz="914400" rtl="1" eaLnBrk="1" fontAlgn="base" latinLnBrk="0" hangingPunct="1">
              <a:lnSpc>
                <a:spcPct val="200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לרתום את החברים לשאת באחריות מלאה למילוי התפקיד שקיבלו על עצמם.</a:t>
            </a:r>
            <a:endPar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200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לדווח לנשיא ולהנהלה וכן גם למועדון, על פעילות האפיק .</a:t>
            </a:r>
            <a:endPar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200000"/>
              </a:lnSpc>
              <a:spcBef>
                <a:spcPts val="0"/>
              </a:spcBef>
              <a:spcAft>
                <a:spcPts val="0"/>
              </a:spcAft>
              <a:buClrTx/>
              <a:buSzTx/>
              <a:buFont typeface="Symbol" panose="05050102010706020507" pitchFamily="18" charset="2"/>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לעבוד בשיתוף פעולה מלא עם יו"ר אפיק המועדון באזור על יוזמות מועדוניות ו/או פעילויות בין מועדוניות.</a:t>
            </a:r>
            <a:endPar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r" defTabSz="914400" rtl="1" eaLnBrk="1" fontAlgn="base" latinLnBrk="0" hangingPunct="1">
              <a:lnSpc>
                <a:spcPct val="200000"/>
              </a:lnSpc>
              <a:spcBef>
                <a:spcPts val="0"/>
              </a:spcBef>
              <a:spcAft>
                <a:spcPts val="800"/>
              </a:spcAft>
              <a:buClrTx/>
              <a:buSzTx/>
              <a:buFont typeface="Symbol" panose="05050102010706020507" pitchFamily="18" charset="2"/>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להעצים את פעולות החברים בוועדה ומאמציהם.</a:t>
            </a:r>
            <a:endPar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r" defTabSz="914400" rtl="1" eaLnBrk="1" fontAlgn="base" latinLnBrk="0" hangingPunct="1">
              <a:lnSpc>
                <a:spcPct val="200000"/>
              </a:lnSpc>
              <a:spcBef>
                <a:spcPts val="0"/>
              </a:spcBef>
              <a:spcAft>
                <a:spcPts val="800"/>
              </a:spcAft>
              <a:buClrTx/>
              <a:buSzTx/>
              <a:buFontTx/>
              <a:buNone/>
              <a:tabLst/>
              <a:defRPr/>
            </a:pPr>
            <a:r>
              <a:rPr kumimoji="0" lang="he-IL" sz="1800" b="0" i="0" u="none" strike="noStrike" kern="1200" cap="none" spc="0" normalizeH="0" baseline="0" noProof="0" dirty="0">
                <a:ln>
                  <a:noFill/>
                </a:ln>
                <a:solidFill>
                  <a:srgbClr val="40404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he-IL"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0998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FE1B4603-2E63-48E1-ADF5-7F5BE0BAD602}"/>
              </a:ext>
            </a:extLst>
          </p:cNvPr>
          <p:cNvSpPr txBox="1"/>
          <p:nvPr/>
        </p:nvSpPr>
        <p:spPr>
          <a:xfrm>
            <a:off x="202734" y="350982"/>
            <a:ext cx="11786531" cy="5615768"/>
          </a:xfrm>
          <a:prstGeom prst="rect">
            <a:avLst/>
          </a:prstGeom>
          <a:noFill/>
        </p:spPr>
        <p:txBody>
          <a:bodyPr wrap="square">
            <a:spAutoFit/>
          </a:body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he-IL" sz="2800" b="1" i="0" u="sng"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הכנת תכנית העבודה</a:t>
            </a:r>
            <a:endParaRPr kumimoji="0" lang="he-IL" sz="24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800" b="1"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מדוע נחוצה לנו תכנית עבודה?</a:t>
            </a:r>
          </a:p>
          <a:p>
            <a:pPr marL="457200" marR="0" lvl="0" indent="-457200" algn="r" defTabSz="914400" rtl="1" eaLnBrk="1" fontAlgn="base" latinLnBrk="0" hangingPunct="1">
              <a:lnSpc>
                <a:spcPct val="150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תכנית עבודה מהווה כלי אפקטיבי, המסייע לנשיא הנבחר לעבוד עם ראשי הוועדות ולהוביל את המועדון למקום טוב יותר. </a:t>
            </a:r>
          </a:p>
          <a:p>
            <a:pPr marL="457200" marR="0" lvl="0" indent="-457200" algn="r" defTabSz="914400" rtl="1" eaLnBrk="1" fontAlgn="base" latinLnBrk="0" hangingPunct="1">
              <a:lnSpc>
                <a:spcPct val="150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זהו כלי, המאפשר לבצע חשיבה והערכות אסטרטגית. </a:t>
            </a: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מה מצב המועדון כיום</a:t>
            </a: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הכנת תכנית עבודה</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r" defTabSz="914400" rtl="1" eaLnBrk="1" fontAlgn="base" latinLnBrk="0" hangingPunct="1">
              <a:lnSpc>
                <a:spcPct val="150000"/>
              </a:lnSpc>
              <a:spcBef>
                <a:spcPts val="0"/>
              </a:spcBef>
              <a:spcAft>
                <a:spcPts val="80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להחליט לאן מעוניינים להביא את המועדון</a:t>
            </a:r>
            <a:endPar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4" name="מחבר חץ ישר 3">
            <a:extLst>
              <a:ext uri="{FF2B5EF4-FFF2-40B4-BE49-F238E27FC236}">
                <a16:creationId xmlns:a16="http://schemas.microsoft.com/office/drawing/2014/main" id="{541002DA-1A22-41F6-BB05-FF9B9AB238EB}"/>
              </a:ext>
            </a:extLst>
          </p:cNvPr>
          <p:cNvCxnSpPr>
            <a:cxnSpLocks/>
          </p:cNvCxnSpPr>
          <p:nvPr/>
        </p:nvCxnSpPr>
        <p:spPr>
          <a:xfrm flipH="1">
            <a:off x="4802909" y="4904509"/>
            <a:ext cx="12099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מחבר ישר 6">
            <a:extLst>
              <a:ext uri="{FF2B5EF4-FFF2-40B4-BE49-F238E27FC236}">
                <a16:creationId xmlns:a16="http://schemas.microsoft.com/office/drawing/2014/main" id="{8F6AC0CA-A712-4700-89FF-D0FAC99F5A71}"/>
              </a:ext>
            </a:extLst>
          </p:cNvPr>
          <p:cNvCxnSpPr/>
          <p:nvPr/>
        </p:nvCxnSpPr>
        <p:spPr>
          <a:xfrm flipH="1">
            <a:off x="6012873" y="4248727"/>
            <a:ext cx="26508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מחבר ישר 8">
            <a:extLst>
              <a:ext uri="{FF2B5EF4-FFF2-40B4-BE49-F238E27FC236}">
                <a16:creationId xmlns:a16="http://schemas.microsoft.com/office/drawing/2014/main" id="{FA289009-76EF-4264-BA9E-7B89311E2D50}"/>
              </a:ext>
            </a:extLst>
          </p:cNvPr>
          <p:cNvCxnSpPr/>
          <p:nvPr/>
        </p:nvCxnSpPr>
        <p:spPr>
          <a:xfrm flipH="1">
            <a:off x="6012873" y="5726545"/>
            <a:ext cx="4987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מחבר ישר 10">
            <a:extLst>
              <a:ext uri="{FF2B5EF4-FFF2-40B4-BE49-F238E27FC236}">
                <a16:creationId xmlns:a16="http://schemas.microsoft.com/office/drawing/2014/main" id="{7969C795-0932-4B79-BDE8-A083331452D0}"/>
              </a:ext>
            </a:extLst>
          </p:cNvPr>
          <p:cNvCxnSpPr/>
          <p:nvPr/>
        </p:nvCxnSpPr>
        <p:spPr>
          <a:xfrm>
            <a:off x="6012873" y="4248727"/>
            <a:ext cx="0" cy="14778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מלבן 11">
            <a:extLst>
              <a:ext uri="{FF2B5EF4-FFF2-40B4-BE49-F238E27FC236}">
                <a16:creationId xmlns:a16="http://schemas.microsoft.com/office/drawing/2014/main" id="{2B6262E7-B0B6-4032-8070-A7548CCDA317}"/>
              </a:ext>
            </a:extLst>
          </p:cNvPr>
          <p:cNvSpPr/>
          <p:nvPr/>
        </p:nvSpPr>
        <p:spPr>
          <a:xfrm>
            <a:off x="8829964" y="4368800"/>
            <a:ext cx="2632363" cy="1131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המועדון</a:t>
            </a:r>
            <a:endParaRPr kumimoji="0" lang="LID4096"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875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EF3C11EF-19C5-4D9A-A9E7-5896A7445EF3}"/>
              </a:ext>
            </a:extLst>
          </p:cNvPr>
          <p:cNvSpPr txBox="1"/>
          <p:nvPr/>
        </p:nvSpPr>
        <p:spPr>
          <a:xfrm>
            <a:off x="578840" y="261448"/>
            <a:ext cx="11392250" cy="5491760"/>
          </a:xfrm>
          <a:prstGeom prst="rect">
            <a:avLst/>
          </a:prstGeom>
          <a:noFill/>
        </p:spPr>
        <p:txBody>
          <a:bodyPr wrap="square">
            <a:spAutoFit/>
          </a:body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he-IL" sz="28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מה תכלול תכנית העבודה?</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חזון</a:t>
            </a: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לאן אנו מובילים את המועדון</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מטרות  -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תהיינה ברורות ומאתגרות</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יעדים -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פעילויות הנגזרות מהמטרות</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מדדים כמותיים לבחינת הביצוע  -  </a:t>
            </a:r>
            <a:r>
              <a:rPr kumimoji="0" lang="he-IL"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אמצעי כמותי לבדיקת העמידה ביעדים</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מסגרת זמן לביצוע</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אחריות הביצוע</a:t>
            </a:r>
          </a:p>
          <a:p>
            <a:pPr marL="457200" marR="0" lvl="0" indent="-457200" algn="r" defTabSz="914400" rtl="1" eaLnBrk="1" fontAlgn="base" latinLnBrk="0" hangingPunct="1">
              <a:lnSpc>
                <a:spcPct val="107000"/>
              </a:lnSpc>
              <a:spcBef>
                <a:spcPts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תקציב לביצוע</a:t>
            </a:r>
            <a:endParaRPr kumimoji="0" lang="he-IL" sz="2800" b="0" i="0" u="none" strike="noStrike" kern="1200" cap="none" spc="0" normalizeH="0" baseline="0" noProof="0" dirty="0">
              <a:ln>
                <a:noFill/>
              </a:ln>
              <a:solidFill>
                <a:srgbClr val="40404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he-IL" sz="2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תכנית העבודה מאפשרת לחזור ולבדוק מדי פעם את הצורך בעדכונה על פי התנאים והצרכים המשתנים במשך השנה.</a:t>
            </a:r>
            <a:endParaRPr kumimoji="0" lang="he-IL" sz="2400" b="0" i="0" u="none" strike="noStrike" kern="1200" cap="none" spc="0" normalizeH="0" baseline="0" noProof="0" dirty="0">
              <a:ln>
                <a:noFill/>
              </a:ln>
              <a:solidFill>
                <a:srgbClr val="00B050"/>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25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8751BF77-6916-41D0-A0BE-AA0A338B2530}"/>
              </a:ext>
            </a:extLst>
          </p:cNvPr>
          <p:cNvSpPr txBox="1"/>
          <p:nvPr/>
        </p:nvSpPr>
        <p:spPr>
          <a:xfrm>
            <a:off x="3098230" y="1618663"/>
            <a:ext cx="8234947" cy="3800528"/>
          </a:xfrm>
          <a:prstGeom prst="rect">
            <a:avLst/>
          </a:prstGeom>
          <a:noFill/>
        </p:spPr>
        <p:txBody>
          <a:bodyPr wrap="non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נושאים שיעמדו לרשות אפיק המועדון</a:t>
            </a:r>
            <a:endParaRPr kumimoji="0" lang="he-IL"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א. שרותי </a:t>
            </a:r>
            <a:r>
              <a:rPr kumimoji="0" lang="he-IL" sz="2800" b="0" i="0" u="none" strike="noStrike" kern="1200" cap="none" spc="0" normalizeH="0" baseline="0" noProof="0" dirty="0" err="1">
                <a:ln>
                  <a:noFill/>
                </a:ln>
                <a:solidFill>
                  <a:srgbClr val="0070C0"/>
                </a:solidFill>
                <a:effectLst/>
                <a:uLnTx/>
                <a:uFillTx/>
                <a:latin typeface="Calibri" panose="020F0502020204030204"/>
                <a:ea typeface="+mn-ea"/>
                <a:cs typeface="Times New Roman" panose="02020603050405020304" pitchFamily="18" charset="0"/>
              </a:rPr>
              <a:t>מנטורינג</a:t>
            </a:r>
            <a:endPar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ב. גיוס ממוקד של חבר חדש</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ג. גיוס ושימור חברים</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 במועדון</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DND</a:t>
            </a: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 ד. העברת סדנאות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0070C0"/>
                </a:solidFill>
                <a:effectLst/>
                <a:uLnTx/>
                <a:uFillTx/>
                <a:latin typeface="Calibri" panose="020F0502020204030204"/>
                <a:ea typeface="+mn-ea"/>
                <a:cs typeface="Times New Roman" panose="02020603050405020304" pitchFamily="18" charset="0"/>
              </a:rPr>
              <a:t>ה. ליווי בהכנת תוכניות עבודה של אפיק המועדון</a:t>
            </a:r>
          </a:p>
        </p:txBody>
      </p:sp>
      <p:sp>
        <p:nvSpPr>
          <p:cNvPr id="5" name="תיבת טקסט 4">
            <a:extLst>
              <a:ext uri="{FF2B5EF4-FFF2-40B4-BE49-F238E27FC236}">
                <a16:creationId xmlns:a16="http://schemas.microsoft.com/office/drawing/2014/main" id="{7EE52F4C-BCC9-43D4-AF01-BB04696CF0D8}"/>
              </a:ext>
            </a:extLst>
          </p:cNvPr>
          <p:cNvSpPr txBox="1"/>
          <p:nvPr/>
        </p:nvSpPr>
        <p:spPr>
          <a:xfrm>
            <a:off x="2733962" y="140509"/>
            <a:ext cx="7185891" cy="132343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panose="020F0502020204030204"/>
                <a:ea typeface="+mn-ea"/>
                <a:cs typeface="Times New Roman" panose="02020603050405020304" pitchFamily="18" charset="0"/>
              </a:rPr>
              <a:t>אנחנו כאן עבורכם</a:t>
            </a:r>
          </a:p>
        </p:txBody>
      </p:sp>
    </p:spTree>
    <p:extLst>
      <p:ext uri="{BB962C8B-B14F-4D97-AF65-F5344CB8AC3E}">
        <p14:creationId xmlns:p14="http://schemas.microsoft.com/office/powerpoint/2010/main" val="1998242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a:extLst>
              <a:ext uri="{FF2B5EF4-FFF2-40B4-BE49-F238E27FC236}">
                <a16:creationId xmlns:a16="http://schemas.microsoft.com/office/drawing/2014/main" id="{2A82CBF7-67B6-40FB-A6F3-306AB9968EE8}"/>
              </a:ext>
            </a:extLst>
          </p:cNvPr>
          <p:cNvSpPr/>
          <p:nvPr/>
        </p:nvSpPr>
        <p:spPr>
          <a:xfrm>
            <a:off x="4329886" y="2629642"/>
            <a:ext cx="2393879" cy="1767155"/>
          </a:xfrm>
          <a:prstGeom prst="ellipse">
            <a:avLst/>
          </a:prstGeom>
          <a:solidFill>
            <a:schemeClr val="bg1"/>
          </a:solidFill>
          <a:ln w="76200">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המועדון</a:t>
            </a:r>
          </a:p>
        </p:txBody>
      </p:sp>
      <p:sp>
        <p:nvSpPr>
          <p:cNvPr id="5" name="TextBox 2">
            <a:extLst>
              <a:ext uri="{FF2B5EF4-FFF2-40B4-BE49-F238E27FC236}">
                <a16:creationId xmlns:a16="http://schemas.microsoft.com/office/drawing/2014/main" id="{B0780C19-EC53-4DCD-9473-018E35905DD6}"/>
              </a:ext>
            </a:extLst>
          </p:cNvPr>
          <p:cNvSpPr txBox="1"/>
          <p:nvPr/>
        </p:nvSpPr>
        <p:spPr>
          <a:xfrm>
            <a:off x="3020602" y="180109"/>
            <a:ext cx="5558319"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FF0000"/>
                </a:solidFill>
                <a:effectLst/>
                <a:uLnTx/>
                <a:uFillTx/>
                <a:latin typeface="David" panose="020E0502060401010101" pitchFamily="34" charset="-79"/>
                <a:ea typeface="+mn-ea"/>
                <a:cs typeface="Times New Roman" panose="02020603050405020304" pitchFamily="18" charset="0"/>
              </a:rPr>
              <a:t>המועדון מצוי במרכז ההוויה</a:t>
            </a:r>
          </a:p>
        </p:txBody>
      </p:sp>
      <p:sp>
        <p:nvSpPr>
          <p:cNvPr id="7" name="תיבת טקסט 6">
            <a:extLst>
              <a:ext uri="{FF2B5EF4-FFF2-40B4-BE49-F238E27FC236}">
                <a16:creationId xmlns:a16="http://schemas.microsoft.com/office/drawing/2014/main" id="{FDFC1105-8E84-4D61-8EEB-EAE07455713F}"/>
              </a:ext>
            </a:extLst>
          </p:cNvPr>
          <p:cNvSpPr txBox="1"/>
          <p:nvPr/>
        </p:nvSpPr>
        <p:spPr>
          <a:xfrm>
            <a:off x="1104411" y="3604190"/>
            <a:ext cx="1829347" cy="584775"/>
          </a:xfrm>
          <a:prstGeom prst="rect">
            <a:avLst/>
          </a:prstGeom>
          <a:noFill/>
        </p:spPr>
        <p:txBody>
          <a:bodyPr wrap="non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צוות גישור</a:t>
            </a:r>
          </a:p>
        </p:txBody>
      </p:sp>
      <p:cxnSp>
        <p:nvCxnSpPr>
          <p:cNvPr id="9" name="מחבר חץ ישר 8">
            <a:extLst>
              <a:ext uri="{FF2B5EF4-FFF2-40B4-BE49-F238E27FC236}">
                <a16:creationId xmlns:a16="http://schemas.microsoft.com/office/drawing/2014/main" id="{F09A39C6-A5D4-4B6A-8C7C-F9A32DF76F21}"/>
              </a:ext>
            </a:extLst>
          </p:cNvPr>
          <p:cNvCxnSpPr>
            <a:cxnSpLocks/>
          </p:cNvCxnSpPr>
          <p:nvPr/>
        </p:nvCxnSpPr>
        <p:spPr>
          <a:xfrm>
            <a:off x="3950269" y="2148309"/>
            <a:ext cx="619108" cy="656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02A3A09B-F2A1-4126-8738-166EB383DAF4}"/>
              </a:ext>
            </a:extLst>
          </p:cNvPr>
          <p:cNvCxnSpPr>
            <a:cxnSpLocks/>
          </p:cNvCxnSpPr>
          <p:nvPr/>
        </p:nvCxnSpPr>
        <p:spPr>
          <a:xfrm flipH="1">
            <a:off x="6950505" y="3510497"/>
            <a:ext cx="1123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a:extLst>
              <a:ext uri="{FF2B5EF4-FFF2-40B4-BE49-F238E27FC236}">
                <a16:creationId xmlns:a16="http://schemas.microsoft.com/office/drawing/2014/main" id="{09DE0279-F03D-4D69-B487-828E71D5D53B}"/>
              </a:ext>
            </a:extLst>
          </p:cNvPr>
          <p:cNvCxnSpPr>
            <a:cxnSpLocks/>
          </p:cNvCxnSpPr>
          <p:nvPr/>
        </p:nvCxnSpPr>
        <p:spPr>
          <a:xfrm>
            <a:off x="5609633" y="1755055"/>
            <a:ext cx="0" cy="8034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a:extLst>
              <a:ext uri="{FF2B5EF4-FFF2-40B4-BE49-F238E27FC236}">
                <a16:creationId xmlns:a16="http://schemas.microsoft.com/office/drawing/2014/main" id="{96F4A223-E091-48DB-8017-9C291BDDE068}"/>
              </a:ext>
            </a:extLst>
          </p:cNvPr>
          <p:cNvCxnSpPr>
            <a:cxnSpLocks/>
          </p:cNvCxnSpPr>
          <p:nvPr/>
        </p:nvCxnSpPr>
        <p:spPr>
          <a:xfrm>
            <a:off x="3034639" y="3942743"/>
            <a:ext cx="1038921" cy="122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a:extLst>
              <a:ext uri="{FF2B5EF4-FFF2-40B4-BE49-F238E27FC236}">
                <a16:creationId xmlns:a16="http://schemas.microsoft.com/office/drawing/2014/main" id="{64B7F857-97D5-4AF2-BD2B-5CD3B9E61365}"/>
              </a:ext>
            </a:extLst>
          </p:cNvPr>
          <p:cNvCxnSpPr>
            <a:cxnSpLocks/>
          </p:cNvCxnSpPr>
          <p:nvPr/>
        </p:nvCxnSpPr>
        <p:spPr>
          <a:xfrm flipH="1" flipV="1">
            <a:off x="6554922" y="4166943"/>
            <a:ext cx="1222096" cy="5437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a:extLst>
              <a:ext uri="{FF2B5EF4-FFF2-40B4-BE49-F238E27FC236}">
                <a16:creationId xmlns:a16="http://schemas.microsoft.com/office/drawing/2014/main" id="{A9D8E432-E2A6-4B2D-8A48-706E811D740D}"/>
              </a:ext>
            </a:extLst>
          </p:cNvPr>
          <p:cNvCxnSpPr>
            <a:cxnSpLocks/>
          </p:cNvCxnSpPr>
          <p:nvPr/>
        </p:nvCxnSpPr>
        <p:spPr>
          <a:xfrm flipV="1">
            <a:off x="5526825" y="4549907"/>
            <a:ext cx="0" cy="503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19">
            <a:extLst>
              <a:ext uri="{FF2B5EF4-FFF2-40B4-BE49-F238E27FC236}">
                <a16:creationId xmlns:a16="http://schemas.microsoft.com/office/drawing/2014/main" id="{3D9713A4-C4A4-41C8-A07F-BC7A3BC1021F}"/>
              </a:ext>
            </a:extLst>
          </p:cNvPr>
          <p:cNvCxnSpPr>
            <a:cxnSpLocks/>
          </p:cNvCxnSpPr>
          <p:nvPr/>
        </p:nvCxnSpPr>
        <p:spPr>
          <a:xfrm flipH="1">
            <a:off x="6297685" y="2051206"/>
            <a:ext cx="957118" cy="656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81A35745-00DE-4FC3-A7D0-9AF548C5E1EB}"/>
              </a:ext>
            </a:extLst>
          </p:cNvPr>
          <p:cNvSpPr txBox="1"/>
          <p:nvPr/>
        </p:nvSpPr>
        <p:spPr>
          <a:xfrm>
            <a:off x="4845530" y="1096034"/>
            <a:ext cx="1065741"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נגיד</a:t>
            </a:r>
            <a:endParaRPr kumimoji="0" lang="he-IL" sz="48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sp>
        <p:nvSpPr>
          <p:cNvPr id="24" name="תיבת טקסט 23">
            <a:extLst>
              <a:ext uri="{FF2B5EF4-FFF2-40B4-BE49-F238E27FC236}">
                <a16:creationId xmlns:a16="http://schemas.microsoft.com/office/drawing/2014/main" id="{4233B4D5-4F57-4749-90D8-60BAA940DE6A}"/>
              </a:ext>
            </a:extLst>
          </p:cNvPr>
          <p:cNvSpPr txBox="1"/>
          <p:nvPr/>
        </p:nvSpPr>
        <p:spPr>
          <a:xfrm>
            <a:off x="2763016" y="1590437"/>
            <a:ext cx="1418791"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מזכירה</a:t>
            </a:r>
          </a:p>
        </p:txBody>
      </p:sp>
      <p:sp>
        <p:nvSpPr>
          <p:cNvPr id="27" name="תיבת טקסט 26">
            <a:extLst>
              <a:ext uri="{FF2B5EF4-FFF2-40B4-BE49-F238E27FC236}">
                <a16:creationId xmlns:a16="http://schemas.microsoft.com/office/drawing/2014/main" id="{22DA95BA-7C86-4504-9AAB-53ED1252C0B2}"/>
              </a:ext>
            </a:extLst>
          </p:cNvPr>
          <p:cNvSpPr txBox="1"/>
          <p:nvPr/>
        </p:nvSpPr>
        <p:spPr>
          <a:xfrm>
            <a:off x="6554922" y="1466431"/>
            <a:ext cx="1914235"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עוזרי נגיד</a:t>
            </a:r>
          </a:p>
        </p:txBody>
      </p:sp>
      <p:sp>
        <p:nvSpPr>
          <p:cNvPr id="32" name="תיבת טקסט 31">
            <a:extLst>
              <a:ext uri="{FF2B5EF4-FFF2-40B4-BE49-F238E27FC236}">
                <a16:creationId xmlns:a16="http://schemas.microsoft.com/office/drawing/2014/main" id="{CF3EDBF9-72F5-4227-9A7A-B0A9448099D7}"/>
              </a:ext>
            </a:extLst>
          </p:cNvPr>
          <p:cNvSpPr txBox="1"/>
          <p:nvPr/>
        </p:nvSpPr>
        <p:spPr>
          <a:xfrm>
            <a:off x="8073575" y="3111747"/>
            <a:ext cx="26179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אחראי על הקרן הבינ"ל</a:t>
            </a:r>
          </a:p>
        </p:txBody>
      </p:sp>
      <p:sp>
        <p:nvSpPr>
          <p:cNvPr id="34" name="תיבת טקסט 33">
            <a:extLst>
              <a:ext uri="{FF2B5EF4-FFF2-40B4-BE49-F238E27FC236}">
                <a16:creationId xmlns:a16="http://schemas.microsoft.com/office/drawing/2014/main" id="{1014C8D9-2402-4C04-AEE5-6B3EC8B470E6}"/>
              </a:ext>
            </a:extLst>
          </p:cNvPr>
          <p:cNvSpPr txBox="1"/>
          <p:nvPr/>
        </p:nvSpPr>
        <p:spPr>
          <a:xfrm>
            <a:off x="7619506" y="4426848"/>
            <a:ext cx="2617920"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ראשי אפיקים</a:t>
            </a:r>
          </a:p>
        </p:txBody>
      </p:sp>
      <p:sp>
        <p:nvSpPr>
          <p:cNvPr id="37" name="תיבת טקסט 36">
            <a:extLst>
              <a:ext uri="{FF2B5EF4-FFF2-40B4-BE49-F238E27FC236}">
                <a16:creationId xmlns:a16="http://schemas.microsoft.com/office/drawing/2014/main" id="{631FF655-E6CD-4D4C-BD16-A1996FEB6EFA}"/>
              </a:ext>
            </a:extLst>
          </p:cNvPr>
          <p:cNvSpPr txBox="1"/>
          <p:nvPr/>
        </p:nvSpPr>
        <p:spPr>
          <a:xfrm>
            <a:off x="3950269" y="4975233"/>
            <a:ext cx="2890982"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מנהלת ההדרכה</a:t>
            </a:r>
            <a:endParaRPr kumimoji="0" lang="he-IL" sz="18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sp>
        <p:nvSpPr>
          <p:cNvPr id="40" name="תיבת טקסט 39">
            <a:extLst>
              <a:ext uri="{FF2B5EF4-FFF2-40B4-BE49-F238E27FC236}">
                <a16:creationId xmlns:a16="http://schemas.microsoft.com/office/drawing/2014/main" id="{F62F03EC-A2ED-4DC8-A009-91518EA31548}"/>
              </a:ext>
            </a:extLst>
          </p:cNvPr>
          <p:cNvSpPr txBox="1"/>
          <p:nvPr/>
        </p:nvSpPr>
        <p:spPr>
          <a:xfrm>
            <a:off x="206136" y="2486022"/>
            <a:ext cx="2547406"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א. גיוס ממוקד</a:t>
            </a:r>
          </a:p>
        </p:txBody>
      </p:sp>
      <p:sp>
        <p:nvSpPr>
          <p:cNvPr id="42" name="תיבת טקסט 41">
            <a:extLst>
              <a:ext uri="{FF2B5EF4-FFF2-40B4-BE49-F238E27FC236}">
                <a16:creationId xmlns:a16="http://schemas.microsoft.com/office/drawing/2014/main" id="{A62D61E1-8FDB-4A57-B82D-3C3D32FBEB16}"/>
              </a:ext>
            </a:extLst>
          </p:cNvPr>
          <p:cNvSpPr txBox="1"/>
          <p:nvPr/>
        </p:nvSpPr>
        <p:spPr>
          <a:xfrm>
            <a:off x="2121564" y="4509187"/>
            <a:ext cx="1297165"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גזבר</a:t>
            </a:r>
          </a:p>
        </p:txBody>
      </p:sp>
      <p:cxnSp>
        <p:nvCxnSpPr>
          <p:cNvPr id="43" name="מחבר חץ ישר 42">
            <a:extLst>
              <a:ext uri="{FF2B5EF4-FFF2-40B4-BE49-F238E27FC236}">
                <a16:creationId xmlns:a16="http://schemas.microsoft.com/office/drawing/2014/main" id="{B4CD23AD-2F1D-4427-A297-E653A80D5657}"/>
              </a:ext>
            </a:extLst>
          </p:cNvPr>
          <p:cNvCxnSpPr>
            <a:cxnSpLocks/>
          </p:cNvCxnSpPr>
          <p:nvPr/>
        </p:nvCxnSpPr>
        <p:spPr>
          <a:xfrm>
            <a:off x="2880599" y="2911449"/>
            <a:ext cx="1192961" cy="4259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מחבר חץ ישר 47">
            <a:extLst>
              <a:ext uri="{FF2B5EF4-FFF2-40B4-BE49-F238E27FC236}">
                <a16:creationId xmlns:a16="http://schemas.microsoft.com/office/drawing/2014/main" id="{9844138B-7A3C-486E-BE04-A00E8F28A4C8}"/>
              </a:ext>
            </a:extLst>
          </p:cNvPr>
          <p:cNvCxnSpPr>
            <a:cxnSpLocks/>
          </p:cNvCxnSpPr>
          <p:nvPr/>
        </p:nvCxnSpPr>
        <p:spPr>
          <a:xfrm flipV="1">
            <a:off x="3607075" y="4418343"/>
            <a:ext cx="1042099" cy="292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55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23C37505-1248-451F-ACC3-0BE38F7034B4}"/>
              </a:ext>
            </a:extLst>
          </p:cNvPr>
          <p:cNvSpPr txBox="1"/>
          <p:nvPr/>
        </p:nvSpPr>
        <p:spPr>
          <a:xfrm>
            <a:off x="1136073" y="729673"/>
            <a:ext cx="10538690" cy="4502002"/>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48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החזון שלי כיו"ר </a:t>
            </a:r>
            <a:r>
              <a:rPr kumimoji="0" lang="he-IL" sz="4800" b="0" i="0" u="none" strike="noStrike" kern="1200" cap="none" spc="0" normalizeH="0" baseline="0" noProof="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אפיק האזור</a:t>
            </a:r>
            <a:endParaRPr kumimoji="0" lang="he-IL" sz="3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לקדם ולחזק את אזור 2490 ע"י טיפוח הזיקה והמודעות של מועדוני </a:t>
            </a:r>
            <a:r>
              <a:rPr kumimoji="0" lang="he-IL" sz="3600" b="0" i="0" u="none" strike="noStrike" kern="1200" cap="none" spc="0" normalizeH="0" baseline="0" noProof="0" dirty="0" err="1">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רוטרי</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וחבריהם למותג </a:t>
            </a:r>
            <a:r>
              <a:rPr kumimoji="0" lang="he-IL" sz="3600" b="0" i="0" u="none" strike="noStrike" kern="1200" cap="none" spc="0" normalizeH="0" baseline="0" noProof="0" dirty="0" err="1">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רוטרי</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ויכולות ההשפעה שלו על הסביבה. הפעלת המועדונים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ברוח </a:t>
            </a:r>
            <a:r>
              <a:rPr kumimoji="0" lang="he-IL" sz="3600" b="0" i="0" u="none" strike="noStrike" kern="1200" cap="none" spc="0" normalizeH="0" baseline="0" noProof="0" dirty="0" err="1">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רוטרי</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תוך שימת דגש על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עבודה סדורה </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על- פי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תכנית עבודה </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כוללת,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המתחשבת</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בפעילות האזורית, במשאבים המועדוניים.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שיתוף פעולה בין המועדונים</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תוך כדי </a:t>
            </a: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שימור, טיפוח וחיזוק </a:t>
            </a:r>
            <a:r>
              <a:rPr kumimoji="0" lang="he-IL" sz="36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רוח החברות במועדונים. </a:t>
            </a:r>
            <a:endParaRPr kumimoji="0" lang="he-IL" sz="3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34139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5C1331E7-E67E-4AA0-ADC4-B1BF634526C3}"/>
              </a:ext>
            </a:extLst>
          </p:cNvPr>
          <p:cNvSpPr txBox="1"/>
          <p:nvPr/>
        </p:nvSpPr>
        <p:spPr>
          <a:xfrm>
            <a:off x="2447636" y="138287"/>
            <a:ext cx="8996219" cy="6530570"/>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36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המטרה</a:t>
            </a:r>
            <a:endPar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tab pos="4744085" algn="l"/>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גיבוש צוות של יו"ר אפיק המועדון במועדונים, הפועלים ליישום היעדים והמטרות, למימוש החזון</a:t>
            </a:r>
          </a:p>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endParaRPr kumimoji="0" lang="he-IL" sz="3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32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היעדים שלי:  </a:t>
            </a:r>
            <a:endParaRPr kumimoji="0" lang="he-IL" sz="3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Tx/>
              <a:buSzTx/>
              <a:buFont typeface="+mj-cs"/>
              <a:buAutoNum type="hebrew2Minus"/>
              <a:tabLst>
                <a:tab pos="4744085" algn="l"/>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עריכת אולפן ידע לנשיאים נכנסים ויו"ר אפיק המועדון באפריל 2022.</a:t>
            </a:r>
            <a:endPar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Tx/>
              <a:buSzTx/>
              <a:buFont typeface="+mj-cs"/>
              <a:buAutoNum type="hebrew2Minus"/>
              <a:tabLst>
                <a:tab pos="4744085" algn="l"/>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הידוק שיתוף הפעולה בין הנשיאים הנכנסים ויו"ר אפיק המועדון בבניית תכנית העבודה המועדונית.</a:t>
            </a:r>
            <a:endPar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Tx/>
              <a:buSzTx/>
              <a:buFont typeface="+mj-cs"/>
              <a:buAutoNum type="hebrew2Minus"/>
              <a:tabLst>
                <a:tab pos="4744085" algn="l"/>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בניית תכנית עבודה בכל מועדון לכל יו"ר אפיק המועדון, הכוללת: מטרות, יעדים, לוח זמנים.</a:t>
            </a:r>
          </a:p>
          <a:p>
            <a:pPr marL="342900" marR="0" lvl="0" indent="-342900" algn="r" defTabSz="914400" rtl="1" eaLnBrk="1" fontAlgn="auto" latinLnBrk="0" hangingPunct="1">
              <a:lnSpc>
                <a:spcPct val="107000"/>
              </a:lnSpc>
              <a:spcBef>
                <a:spcPts val="0"/>
              </a:spcBef>
              <a:spcAft>
                <a:spcPts val="0"/>
              </a:spcAft>
              <a:buClrTx/>
              <a:buSzTx/>
              <a:buFont typeface="+mj-cs"/>
              <a:buAutoNum type="hebrew2Minus"/>
              <a:tabLst>
                <a:tab pos="4744085" algn="l"/>
              </a:tabLst>
              <a:defRPr/>
            </a:pP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דיווחים  עיתיים של יו"ר אפיקי המועדון על הפעילות, והעמידה ביעדים והתקדמות תוכנית העבודה במועדונים.</a:t>
            </a:r>
          </a:p>
          <a:p>
            <a:pPr marL="342900" marR="0" lvl="0" indent="-342900" algn="r" defTabSz="914400" rtl="1" eaLnBrk="1" fontAlgn="auto" latinLnBrk="0" hangingPunct="1">
              <a:lnSpc>
                <a:spcPct val="107000"/>
              </a:lnSpc>
              <a:spcBef>
                <a:spcPts val="0"/>
              </a:spcBef>
              <a:spcAft>
                <a:spcPts val="0"/>
              </a:spcAft>
              <a:buClrTx/>
              <a:buSzTx/>
              <a:buFont typeface="+mj-cs"/>
              <a:buAutoNum type="hebrew2Minus"/>
              <a:tabLst>
                <a:tab pos="4744085" algn="l"/>
              </a:tabLst>
              <a:defRPr/>
            </a:pPr>
            <a:endPar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45720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28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kumimoji="0" lang="he-IL"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82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EE286886-ECCA-4B5F-960C-EA41B5635E32}"/>
              </a:ext>
            </a:extLst>
          </p:cNvPr>
          <p:cNvSpPr txBox="1"/>
          <p:nvPr/>
        </p:nvSpPr>
        <p:spPr>
          <a:xfrm>
            <a:off x="563418" y="485367"/>
            <a:ext cx="11425382" cy="1090427"/>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32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התוכנית שלי</a:t>
            </a:r>
            <a:endParaRPr kumimoji="0" lang="he-IL" sz="4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tab pos="4744085" algn="l"/>
              </a:tabLst>
              <a:defRPr/>
            </a:pPr>
            <a:r>
              <a:rPr kumimoji="0" lang="he-IL" sz="24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המטרה</a:t>
            </a:r>
            <a:r>
              <a:rPr kumimoji="0" lang="he-IL" sz="24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he-IL" sz="24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גיבוש צוות של יו"ר אפיק המועדון במועדונים הפועלים ליישום היעדים והמטרות למימוש החזון</a:t>
            </a:r>
            <a:r>
              <a:rPr kumimoji="0" lang="he-IL" sz="1100" b="0"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a:t>
            </a:r>
            <a:endParaRPr kumimoji="0" lang="he-IL"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aphicFrame>
        <p:nvGraphicFramePr>
          <p:cNvPr id="8" name="טבלה 7">
            <a:extLst>
              <a:ext uri="{FF2B5EF4-FFF2-40B4-BE49-F238E27FC236}">
                <a16:creationId xmlns:a16="http://schemas.microsoft.com/office/drawing/2014/main" id="{4561EDB9-68AB-43EA-A8BC-4F1A293885BC}"/>
              </a:ext>
            </a:extLst>
          </p:cNvPr>
          <p:cNvGraphicFramePr>
            <a:graphicFrameLocks noGrp="1"/>
          </p:cNvGraphicFramePr>
          <p:nvPr/>
        </p:nvGraphicFramePr>
        <p:xfrm>
          <a:off x="563420" y="1727201"/>
          <a:ext cx="11425381" cy="4098976"/>
        </p:xfrm>
        <a:graphic>
          <a:graphicData uri="http://schemas.openxmlformats.org/drawingml/2006/table">
            <a:tbl>
              <a:tblPr rtl="1" firstRow="1" firstCol="1" bandRow="1"/>
              <a:tblGrid>
                <a:gridCol w="706836">
                  <a:extLst>
                    <a:ext uri="{9D8B030D-6E8A-4147-A177-3AD203B41FA5}">
                      <a16:colId xmlns:a16="http://schemas.microsoft.com/office/drawing/2014/main" val="3221212745"/>
                    </a:ext>
                  </a:extLst>
                </a:gridCol>
                <a:gridCol w="1981559">
                  <a:extLst>
                    <a:ext uri="{9D8B030D-6E8A-4147-A177-3AD203B41FA5}">
                      <a16:colId xmlns:a16="http://schemas.microsoft.com/office/drawing/2014/main" val="158273457"/>
                    </a:ext>
                  </a:extLst>
                </a:gridCol>
                <a:gridCol w="1530875">
                  <a:extLst>
                    <a:ext uri="{9D8B030D-6E8A-4147-A177-3AD203B41FA5}">
                      <a16:colId xmlns:a16="http://schemas.microsoft.com/office/drawing/2014/main" val="1838177492"/>
                    </a:ext>
                  </a:extLst>
                </a:gridCol>
                <a:gridCol w="1585248">
                  <a:extLst>
                    <a:ext uri="{9D8B030D-6E8A-4147-A177-3AD203B41FA5}">
                      <a16:colId xmlns:a16="http://schemas.microsoft.com/office/drawing/2014/main" val="3930796862"/>
                    </a:ext>
                  </a:extLst>
                </a:gridCol>
                <a:gridCol w="1197394">
                  <a:extLst>
                    <a:ext uri="{9D8B030D-6E8A-4147-A177-3AD203B41FA5}">
                      <a16:colId xmlns:a16="http://schemas.microsoft.com/office/drawing/2014/main" val="199687209"/>
                    </a:ext>
                  </a:extLst>
                </a:gridCol>
                <a:gridCol w="1361718">
                  <a:extLst>
                    <a:ext uri="{9D8B030D-6E8A-4147-A177-3AD203B41FA5}">
                      <a16:colId xmlns:a16="http://schemas.microsoft.com/office/drawing/2014/main" val="255209368"/>
                    </a:ext>
                  </a:extLst>
                </a:gridCol>
                <a:gridCol w="1356885">
                  <a:extLst>
                    <a:ext uri="{9D8B030D-6E8A-4147-A177-3AD203B41FA5}">
                      <a16:colId xmlns:a16="http://schemas.microsoft.com/office/drawing/2014/main" val="1348950361"/>
                    </a:ext>
                  </a:extLst>
                </a:gridCol>
                <a:gridCol w="1704866">
                  <a:extLst>
                    <a:ext uri="{9D8B030D-6E8A-4147-A177-3AD203B41FA5}">
                      <a16:colId xmlns:a16="http://schemas.microsoft.com/office/drawing/2014/main" val="868816533"/>
                    </a:ext>
                  </a:extLst>
                </a:gridCol>
              </a:tblGrid>
              <a:tr h="450031">
                <a:tc>
                  <a:txBody>
                    <a:bodyPr/>
                    <a:lstStyle/>
                    <a:p>
                      <a:pPr algn="ctr" rtl="1">
                        <a:lnSpc>
                          <a:spcPct val="107000"/>
                        </a:lnSpc>
                        <a:spcAft>
                          <a:spcPts val="800"/>
                        </a:spcAft>
                        <a:tabLst>
                          <a:tab pos="4744085" algn="l"/>
                        </a:tabLst>
                      </a:pPr>
                      <a:r>
                        <a:rPr lang="he-IL"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סודר</a:t>
                      </a:r>
                      <a:endParaRPr lang="he-IL" sz="24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tabLst>
                          <a:tab pos="4744085" algn="l"/>
                        </a:tabLst>
                      </a:pPr>
                      <a:r>
                        <a:rPr lang="he-IL"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היעד</a:t>
                      </a:r>
                      <a:endParaRPr lang="he-IL" sz="24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tabLst>
                          <a:tab pos="4744085" algn="l"/>
                        </a:tabLst>
                      </a:pPr>
                      <a:r>
                        <a:rPr lang="he-IL"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המדד</a:t>
                      </a:r>
                      <a:endParaRPr lang="he-IL" sz="24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tabLst>
                          <a:tab pos="4744085" algn="l"/>
                        </a:tabLst>
                      </a:pPr>
                      <a:r>
                        <a:rPr lang="he-IL" sz="1800">
                          <a:solidFill>
                            <a:srgbClr val="FF0000"/>
                          </a:solidFill>
                          <a:effectLst/>
                          <a:latin typeface="Arial" panose="020B0604020202020204" pitchFamily="34" charset="0"/>
                          <a:ea typeface="Arial" panose="020B0604020202020204" pitchFamily="34" charset="0"/>
                          <a:cs typeface="Times New Roman" panose="02020603050405020304" pitchFamily="18" charset="0"/>
                        </a:rPr>
                        <a:t>עיתוי</a:t>
                      </a:r>
                      <a:endParaRPr lang="he-IL" sz="240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tabLst>
                          <a:tab pos="4744085" algn="l"/>
                        </a:tabLst>
                      </a:pPr>
                      <a:r>
                        <a:rPr lang="he-IL" sz="1800">
                          <a:solidFill>
                            <a:srgbClr val="FF0000"/>
                          </a:solidFill>
                          <a:effectLst/>
                          <a:latin typeface="Arial" panose="020B0604020202020204" pitchFamily="34" charset="0"/>
                          <a:ea typeface="Arial" panose="020B0604020202020204" pitchFamily="34" charset="0"/>
                          <a:cs typeface="Times New Roman" panose="02020603050405020304" pitchFamily="18" charset="0"/>
                        </a:rPr>
                        <a:t>אחריות</a:t>
                      </a:r>
                      <a:endParaRPr lang="he-IL" sz="240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800"/>
                        </a:spcAft>
                        <a:tabLst>
                          <a:tab pos="4744085" algn="l"/>
                        </a:tabLst>
                      </a:pPr>
                      <a:r>
                        <a:rPr lang="he-IL" sz="20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הצלחה גבוה</a:t>
                      </a:r>
                      <a:endParaRPr lang="he-IL" sz="2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rtl="1">
                        <a:lnSpc>
                          <a:spcPct val="107000"/>
                        </a:lnSpc>
                        <a:spcAft>
                          <a:spcPts val="800"/>
                        </a:spcAft>
                        <a:tabLst>
                          <a:tab pos="4744085" algn="l"/>
                        </a:tabLst>
                      </a:pPr>
                      <a:r>
                        <a:rPr lang="he-IL" sz="1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הצלחה בינונית</a:t>
                      </a:r>
                      <a:endParaRPr lang="he-IL" sz="24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rtl="1">
                        <a:lnSpc>
                          <a:spcPct val="107000"/>
                        </a:lnSpc>
                        <a:spcAft>
                          <a:spcPts val="800"/>
                        </a:spcAft>
                        <a:tabLst>
                          <a:tab pos="4744085" algn="l"/>
                        </a:tabLst>
                      </a:pPr>
                      <a:r>
                        <a:rPr lang="he-IL" sz="1800" b="1"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כישלון</a:t>
                      </a:r>
                      <a:endParaRPr lang="he-IL" sz="2400" b="1"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0771230"/>
                  </a:ext>
                </a:extLst>
              </a:tr>
              <a:tr h="1149031">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1</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עריכת אולפן ידע לנשיאים נכנסים ויו"ר אפיק המועדון</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ביצוע האולפן והשתתפות מעל ל- 70% מהנשיאים/ יו"ר אפיק</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עד תחילת אפריל 2022</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ירון</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השתתפות </a:t>
                      </a:r>
                      <a:endParaRPr lang="he-IL" sz="2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r" rtl="1">
                        <a:lnSpc>
                          <a:spcPct val="107000"/>
                        </a:lnSpc>
                        <a:spcAft>
                          <a:spcPts val="800"/>
                        </a:spcAft>
                        <a:tabLst>
                          <a:tab pos="4744085" algn="l"/>
                        </a:tabLst>
                      </a:pPr>
                      <a:r>
                        <a:rPr lang="he-IL"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30 חברים</a:t>
                      </a:r>
                      <a:endParaRPr lang="he-IL" sz="2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a:lnSpc>
                          <a:spcPct val="107000"/>
                        </a:lnSpc>
                        <a:spcAft>
                          <a:spcPts val="800"/>
                        </a:spcAft>
                        <a:tabLst>
                          <a:tab pos="4744085" algn="l"/>
                        </a:tabLst>
                      </a:pPr>
                      <a:r>
                        <a:rPr lang="he-IL"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השתתפות של יותר מ-20  חברים</a:t>
                      </a:r>
                      <a:endParaRPr lang="he-IL" sz="20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800"/>
                        </a:spcAft>
                        <a:tabLst>
                          <a:tab pos="4744085" algn="l"/>
                        </a:tabLst>
                      </a:pPr>
                      <a:r>
                        <a:rPr lang="he-IL"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השתתפות של פחות מ-15 חברים</a:t>
                      </a:r>
                      <a:endParaRPr lang="he-IL" sz="2000"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95869842"/>
                  </a:ext>
                </a:extLst>
              </a:tr>
              <a:tr h="683032">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2. </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בניית ת"ע בשיתוף של נשיא ויו"ר אפיק</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בכלל המועדונים מתקיים השת"פ</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סיום בניית תכנית עד מאי 2022</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יו"ר אפיק המועדון במועדונים</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100%</a:t>
                      </a:r>
                      <a:endParaRPr lang="he-IL" sz="2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a:lnSpc>
                          <a:spcPct val="107000"/>
                        </a:lnSpc>
                        <a:spcAft>
                          <a:spcPts val="800"/>
                        </a:spcAft>
                        <a:tabLst>
                          <a:tab pos="4744085" algn="l"/>
                        </a:tabLst>
                      </a:pPr>
                      <a:r>
                        <a:rPr lang="he-IL"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95%</a:t>
                      </a:r>
                      <a:endParaRPr lang="he-IL" sz="20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800"/>
                        </a:spcAft>
                        <a:tabLst>
                          <a:tab pos="4744085" algn="l"/>
                        </a:tabLst>
                      </a:pPr>
                      <a:r>
                        <a:rPr lang="he-IL"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90%</a:t>
                      </a:r>
                      <a:endParaRPr lang="he-IL" sz="2000"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63593145"/>
                  </a:ext>
                </a:extLst>
              </a:tr>
              <a:tr h="683032">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2</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 הכנת תכנית עבודה שנתית לכל יו"ר אפיק המועדון</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לכל יו"ר אפיק מועדון יש תכנית עבודה</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עד 20 במאי 2022</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יו"ר אפיק המועדון במועדונים</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chemeClr val="bg1"/>
                          </a:solidFill>
                          <a:effectLst/>
                          <a:latin typeface="Arial" panose="020B0604020202020204" pitchFamily="34" charset="0"/>
                          <a:ea typeface="Arial" panose="020B0604020202020204" pitchFamily="34" charset="0"/>
                          <a:cs typeface="Times New Roman" panose="02020603050405020304" pitchFamily="18" charset="0"/>
                        </a:rPr>
                        <a:t>לכולם יש תכנית עבודה</a:t>
                      </a:r>
                      <a:endParaRPr lang="he-IL" sz="200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a:lnSpc>
                          <a:spcPct val="107000"/>
                        </a:lnSpc>
                        <a:spcAft>
                          <a:spcPts val="800"/>
                        </a:spcAft>
                        <a:tabLst>
                          <a:tab pos="4744085" algn="l"/>
                        </a:tabLst>
                      </a:pPr>
                      <a:r>
                        <a:rPr lang="he-IL"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למחצית יש תכנית עבודה</a:t>
                      </a:r>
                      <a:endParaRPr lang="he-IL" sz="20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800"/>
                        </a:spcAft>
                        <a:tabLst>
                          <a:tab pos="4744085" algn="l"/>
                        </a:tabLst>
                      </a:pPr>
                      <a:r>
                        <a:rPr lang="he-IL"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לפחות מ- 40% יש תכנית</a:t>
                      </a:r>
                      <a:endParaRPr lang="he-IL" sz="2000"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69403100"/>
                  </a:ext>
                </a:extLst>
              </a:tr>
              <a:tr h="969564">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3.</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עבודת אפיקי המועדונים על פי תכנית העבודה</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a:solidFill>
                            <a:srgbClr val="0070C0"/>
                          </a:solidFill>
                          <a:effectLst/>
                          <a:latin typeface="Arial" panose="020B0604020202020204" pitchFamily="34" charset="0"/>
                          <a:ea typeface="Arial" panose="020B0604020202020204" pitchFamily="34" charset="0"/>
                          <a:cs typeface="+mj-cs"/>
                        </a:rPr>
                        <a:t>קבלת 2 דיווחים</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400">
                          <a:solidFill>
                            <a:srgbClr val="0070C0"/>
                          </a:solidFill>
                          <a:effectLst/>
                          <a:latin typeface="Arial" panose="020B0604020202020204" pitchFamily="34" charset="0"/>
                          <a:ea typeface="Arial" panose="020B0604020202020204" pitchFamily="34" charset="0"/>
                          <a:cs typeface="+mj-cs"/>
                        </a:rPr>
                        <a:t>דיווח 1 – נוב' 2022</a:t>
                      </a:r>
                      <a:endParaRPr lang="he-IL" sz="2000">
                        <a:effectLst/>
                        <a:latin typeface="Arial" panose="020B0604020202020204" pitchFamily="34" charset="0"/>
                        <a:ea typeface="Arial" panose="020B0604020202020204" pitchFamily="34" charset="0"/>
                        <a:cs typeface="+mj-cs"/>
                      </a:endParaRPr>
                    </a:p>
                    <a:p>
                      <a:pPr algn="r" rtl="1">
                        <a:lnSpc>
                          <a:spcPct val="107000"/>
                        </a:lnSpc>
                        <a:spcAft>
                          <a:spcPts val="800"/>
                        </a:spcAft>
                        <a:tabLst>
                          <a:tab pos="4744085" algn="l"/>
                        </a:tabLst>
                      </a:pPr>
                      <a:r>
                        <a:rPr lang="he-IL" sz="1400">
                          <a:solidFill>
                            <a:srgbClr val="0070C0"/>
                          </a:solidFill>
                          <a:effectLst/>
                          <a:latin typeface="Arial" panose="020B0604020202020204" pitchFamily="34" charset="0"/>
                          <a:ea typeface="Arial" panose="020B0604020202020204" pitchFamily="34" charset="0"/>
                          <a:cs typeface="+mj-cs"/>
                        </a:rPr>
                        <a:t>דיווח 2 – פברואר 2023</a:t>
                      </a:r>
                      <a:endParaRPr lang="he-IL" sz="200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rgbClr val="0070C0"/>
                          </a:solidFill>
                          <a:effectLst/>
                          <a:latin typeface="Arial" panose="020B0604020202020204" pitchFamily="34" charset="0"/>
                          <a:ea typeface="Arial" panose="020B0604020202020204" pitchFamily="34" charset="0"/>
                          <a:cs typeface="+mj-cs"/>
                        </a:rPr>
                        <a:t>ירון</a:t>
                      </a:r>
                      <a:endParaRPr lang="he-IL" sz="2000" dirty="0">
                        <a:effectLst/>
                        <a:latin typeface="Arial" panose="020B0604020202020204" pitchFamily="34" charset="0"/>
                        <a:ea typeface="Arial" panose="020B0604020202020204" pitchFamily="34" charset="0"/>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tabLst>
                          <a:tab pos="4744085" algn="l"/>
                        </a:tabLst>
                      </a:pPr>
                      <a:r>
                        <a:rPr lang="he-IL"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80% מהמועדונים פועלים עם ת"ע</a:t>
                      </a:r>
                      <a:endParaRPr lang="he-IL" sz="2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rtl="1">
                        <a:lnSpc>
                          <a:spcPct val="107000"/>
                        </a:lnSpc>
                        <a:spcAft>
                          <a:spcPts val="800"/>
                        </a:spcAft>
                        <a:tabLst>
                          <a:tab pos="4744085" algn="l"/>
                        </a:tabLst>
                      </a:pPr>
                      <a:r>
                        <a:rPr lang="he-IL"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70%</a:t>
                      </a:r>
                      <a:r>
                        <a:rPr lang="he-IL" sz="20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he-IL"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מהמועדונים פועלים עם ת"ע </a:t>
                      </a:r>
                      <a:endParaRPr lang="he-IL" sz="20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800"/>
                        </a:spcAft>
                        <a:tabLst>
                          <a:tab pos="4744085" algn="l"/>
                        </a:tabLst>
                      </a:pPr>
                      <a:r>
                        <a:rPr lang="he-IL"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פחות מ- 60% מהמועדונים פועלים עם ת"ע </a:t>
                      </a:r>
                      <a:endParaRPr lang="he-IL" sz="2000"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7050452"/>
                  </a:ext>
                </a:extLst>
              </a:tr>
            </a:tbl>
          </a:graphicData>
        </a:graphic>
      </p:graphicFrame>
    </p:spTree>
    <p:extLst>
      <p:ext uri="{BB962C8B-B14F-4D97-AF65-F5344CB8AC3E}">
        <p14:creationId xmlns:p14="http://schemas.microsoft.com/office/powerpoint/2010/main" val="69336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37325-DE8F-4757-AF58-416104E33CF4}"/>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12BC3DA-1966-4582-91B5-9FEDB0F2320D}"/>
              </a:ext>
            </a:extLst>
          </p:cNvPr>
          <p:cNvSpPr/>
          <p:nvPr/>
        </p:nvSpPr>
        <p:spPr>
          <a:xfrm>
            <a:off x="4673072" y="354761"/>
            <a:ext cx="561083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err="1">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חזון</a:t>
            </a: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רוטרי בינלאומי</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3FEE48C-0F94-4194-B5E9-307DF1068BF6}"/>
              </a:ext>
            </a:extLst>
          </p:cNvPr>
          <p:cNvSpPr/>
          <p:nvPr/>
        </p:nvSpPr>
        <p:spPr>
          <a:xfrm>
            <a:off x="936163" y="1545765"/>
            <a:ext cx="10493827"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Together</a:t>
            </a: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 we see a world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where people </a:t>
            </a:r>
            <a:r>
              <a:rPr kumimoji="0" lang="en-US" sz="40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unite</a:t>
            </a:r>
            <a:r>
              <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 and </a:t>
            </a:r>
            <a:r>
              <a:rPr kumimoji="0" lang="en-US" sz="40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take 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to create </a:t>
            </a:r>
            <a:r>
              <a:rPr kumimoji="0" lang="en-US" sz="4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lasting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across the </a:t>
            </a:r>
            <a:r>
              <a:rPr kumimoji="0" lang="en-US" sz="4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globe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in </a:t>
            </a:r>
            <a:r>
              <a:rPr kumimoji="0" lang="en-US" sz="4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and in </a:t>
            </a:r>
            <a:r>
              <a:rPr kumimoji="0" lang="en-US" sz="44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Arial" panose="020B0604020202020204" pitchFamily="34" charset="0"/>
                <a:ea typeface="+mn-ea"/>
                <a:cs typeface="Arial" panose="020B0604020202020204" pitchFamily="34" charset="0"/>
              </a:rPr>
              <a:t>ourselves</a:t>
            </a:r>
          </a:p>
        </p:txBody>
      </p:sp>
    </p:spTree>
    <p:extLst>
      <p:ext uri="{BB962C8B-B14F-4D97-AF65-F5344CB8AC3E}">
        <p14:creationId xmlns:p14="http://schemas.microsoft.com/office/powerpoint/2010/main" val="714026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AA8BCE8A-0D48-4CDF-A9CD-AB21F8584FB6}"/>
              </a:ext>
            </a:extLst>
          </p:cNvPr>
          <p:cNvSpPr/>
          <p:nvPr/>
        </p:nvSpPr>
        <p:spPr>
          <a:xfrm>
            <a:off x="3471736" y="886419"/>
            <a:ext cx="5844870" cy="3416320"/>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a:ea typeface="+mn-ea"/>
              <a:cs typeface="Times New Roman" panose="02020603050405020304"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a:ea typeface="+mn-ea"/>
                <a:cs typeface="Times New Roman" panose="02020603050405020304" pitchFamily="18" charset="0"/>
              </a:rPr>
              <a:t>תודה על ההקשבה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Times New Roman" panose="02020603050405020304"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Times New Roman" panose="02020603050405020304" pitchFamily="18" charset="0"/>
              </a:rPr>
              <a:t>בהצלחה לכולנו!!!!!!!!!</a:t>
            </a:r>
          </a:p>
        </p:txBody>
      </p:sp>
    </p:spTree>
    <p:extLst>
      <p:ext uri="{BB962C8B-B14F-4D97-AF65-F5344CB8AC3E}">
        <p14:creationId xmlns:p14="http://schemas.microsoft.com/office/powerpoint/2010/main" val="4103885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548880" y="367688"/>
            <a:ext cx="402444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892628" y="4258624"/>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מדריכת האזור</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54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rPr>
              <a:t>נ"ל חיה קובץ'</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14070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6A68E83-ACA5-46EB-9773-EF22BDD9ABF1}"/>
              </a:ext>
            </a:extLst>
          </p:cNvPr>
          <p:cNvSpPr txBox="1"/>
          <p:nvPr/>
        </p:nvSpPr>
        <p:spPr>
          <a:xfrm>
            <a:off x="264758" y="1364466"/>
            <a:ext cx="11752729" cy="110799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נ"ל חיה קובץ</a:t>
            </a:r>
          </a:p>
        </p:txBody>
      </p:sp>
      <p:sp>
        <p:nvSpPr>
          <p:cNvPr id="3" name="מלבן 2"/>
          <p:cNvSpPr/>
          <p:nvPr/>
        </p:nvSpPr>
        <p:spPr>
          <a:xfrm>
            <a:off x="1479247" y="2577933"/>
            <a:ext cx="9353844" cy="304698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מועדון הוד הכרמל</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מנהלת אגף ההדרכה בחברת אלסינט</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יו"ר ויצ"ו חיפה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8" y="1364465"/>
            <a:ext cx="2248814" cy="2266757"/>
          </a:xfrm>
          <a:prstGeom prst="rect">
            <a:avLst/>
          </a:prstGeom>
        </p:spPr>
      </p:pic>
    </p:spTree>
    <p:extLst>
      <p:ext uri="{BB962C8B-B14F-4D97-AF65-F5344CB8AC3E}">
        <p14:creationId xmlns:p14="http://schemas.microsoft.com/office/powerpoint/2010/main" val="2860755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9AF71D-C9BF-4509-91A9-F647E4714D32}"/>
              </a:ext>
            </a:extLst>
          </p:cNvPr>
          <p:cNvSpPr>
            <a:spLocks noGrp="1"/>
          </p:cNvSpPr>
          <p:nvPr>
            <p:ph type="title"/>
          </p:nvPr>
        </p:nvSpPr>
        <p:spPr>
          <a:xfrm>
            <a:off x="3244837" y="-83893"/>
            <a:ext cx="9033685" cy="1325563"/>
          </a:xfrm>
        </p:spPr>
        <p:txBody>
          <a:bodyPr>
            <a:normAutofit/>
          </a:bodyPr>
          <a:lstStyle/>
          <a:p>
            <a:pPr algn="ctr"/>
            <a:r>
              <a:rPr lang="he-IL" sz="6000" dirty="0">
                <a:solidFill>
                  <a:srgbClr val="7030A0"/>
                </a:solidFill>
              </a:rPr>
              <a:t>תפקיד מדריכת האזור</a:t>
            </a:r>
            <a:endParaRPr lang="he-IL" sz="6000" dirty="0"/>
          </a:p>
        </p:txBody>
      </p:sp>
      <p:sp>
        <p:nvSpPr>
          <p:cNvPr id="3" name="מציין מיקום תוכן 2">
            <a:extLst>
              <a:ext uri="{FF2B5EF4-FFF2-40B4-BE49-F238E27FC236}">
                <a16:creationId xmlns:a16="http://schemas.microsoft.com/office/drawing/2014/main" id="{B4BA2DD8-589F-4F62-BA7B-729A0892181D}"/>
              </a:ext>
            </a:extLst>
          </p:cNvPr>
          <p:cNvSpPr>
            <a:spLocks noGrp="1"/>
          </p:cNvSpPr>
          <p:nvPr>
            <p:ph idx="1"/>
          </p:nvPr>
        </p:nvSpPr>
        <p:spPr>
          <a:xfrm>
            <a:off x="-61546" y="876520"/>
            <a:ext cx="12168554" cy="4713288"/>
          </a:xfrm>
        </p:spPr>
        <p:txBody>
          <a:bodyPr>
            <a:normAutofit/>
          </a:bodyPr>
          <a:lstStyle/>
          <a:p>
            <a:pPr marL="0" indent="0" algn="ctr">
              <a:buNone/>
            </a:pPr>
            <a:endParaRPr lang="he-IL" dirty="0">
              <a:solidFill>
                <a:srgbClr val="7030A0"/>
              </a:solidFill>
            </a:endParaRPr>
          </a:p>
          <a:p>
            <a:pPr algn="r" rtl="1"/>
            <a:r>
              <a:rPr lang="he-IL" sz="3500" dirty="0"/>
              <a:t>תמיכה בארגון על ידי הדרכה מתמשכת לבעלי תפקידים בצוות הנגיד ולחברי </a:t>
            </a:r>
            <a:r>
              <a:rPr lang="he-IL" sz="3500" dirty="0" err="1"/>
              <a:t>הרוטרי</a:t>
            </a:r>
            <a:r>
              <a:rPr lang="en-US" sz="3500" dirty="0"/>
              <a:t>.</a:t>
            </a:r>
            <a:endParaRPr lang="he-IL" sz="3500" dirty="0"/>
          </a:p>
          <a:p>
            <a:pPr algn="r" rtl="1"/>
            <a:r>
              <a:rPr lang="he-IL" sz="3500" dirty="0"/>
              <a:t>צוות הנגיד יהווה ועדת הדרכה וירטואלית לצורך מתן מענה ממוקד להדרכות רוחב לבעלי תפקידים במועדונים</a:t>
            </a:r>
            <a:r>
              <a:rPr lang="en-US" sz="3500" dirty="0"/>
              <a:t>.</a:t>
            </a:r>
            <a:r>
              <a:rPr lang="he-IL" sz="3500" dirty="0"/>
              <a:t> </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lang="he-IL" sz="3200" dirty="0"/>
              <a:t>להביא לידיעת המועדונים באלו כלים ניתן לקבל סיוע ממערך ההדרכה של האזור</a:t>
            </a:r>
            <a:r>
              <a:rPr kumimoji="0" lang="he-IL"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en-US" sz="3200" dirty="0">
                <a:solidFill>
                  <a:prstClr val="black"/>
                </a:solidFill>
                <a:latin typeface="Calibri" panose="020F0502020204030204"/>
                <a:cs typeface="Arial" panose="020B0604020202020204" pitchFamily="34" charset="0"/>
              </a:rPr>
              <a:t>.</a:t>
            </a:r>
            <a:endParaRPr kumimoji="0" lang="he-IL"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3200" b="0" i="0" u="none" strike="noStrike" kern="1200" cap="none" spc="0" normalizeH="0" baseline="0" noProof="0" dirty="0">
                <a:ln>
                  <a:noFill/>
                </a:ln>
                <a:solidFill>
                  <a:prstClr val="black"/>
                </a:solidFill>
                <a:effectLst/>
                <a:uLnTx/>
                <a:uFillTx/>
                <a:latin typeface="Calibri" panose="020F0502020204030204"/>
                <a:ea typeface="+mn-ea"/>
              </a:rPr>
              <a:t>מערך הדרכה ילווה את כל האפיקים והועדות לפי סדרי העדיפויות שיקבעו על ידי המועדונים והנגיד</a:t>
            </a:r>
            <a:r>
              <a:rPr kumimoji="0" lang="en-US" sz="3200" b="0" i="0" u="none" strike="noStrike" kern="1200" cap="none" spc="0" normalizeH="0" baseline="0" noProof="0" dirty="0">
                <a:ln>
                  <a:noFill/>
                </a:ln>
                <a:solidFill>
                  <a:prstClr val="black"/>
                </a:solidFill>
                <a:effectLst/>
                <a:uLnTx/>
                <a:uFillTx/>
                <a:latin typeface="Calibri" panose="020F0502020204030204"/>
                <a:ea typeface="+mn-ea"/>
              </a:rPr>
              <a:t>.</a:t>
            </a:r>
            <a:endParaRPr kumimoji="0" lang="he-IL" sz="3200" b="0" i="0" u="none" strike="noStrike" kern="1200" cap="none" spc="0" normalizeH="0" baseline="0" noProof="0" dirty="0">
              <a:ln>
                <a:noFill/>
              </a:ln>
              <a:solidFill>
                <a:prstClr val="black"/>
              </a:solidFill>
              <a:effectLst/>
              <a:uLnTx/>
              <a:uFillTx/>
              <a:latin typeface="Calibri" panose="020F0502020204030204"/>
              <a:ea typeface="+mn-ea"/>
            </a:endParaRPr>
          </a:p>
          <a:p>
            <a:pPr algn="r" rtl="1"/>
            <a:endParaRPr lang="he-IL" sz="3500" dirty="0"/>
          </a:p>
          <a:p>
            <a:endParaRPr lang="he-IL" dirty="0"/>
          </a:p>
        </p:txBody>
      </p:sp>
    </p:spTree>
    <p:extLst>
      <p:ext uri="{BB962C8B-B14F-4D97-AF65-F5344CB8AC3E}">
        <p14:creationId xmlns:p14="http://schemas.microsoft.com/office/powerpoint/2010/main" val="2792573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9AF71D-C9BF-4509-91A9-F647E4714D32}"/>
              </a:ext>
            </a:extLst>
          </p:cNvPr>
          <p:cNvSpPr>
            <a:spLocks noGrp="1"/>
          </p:cNvSpPr>
          <p:nvPr>
            <p:ph type="title"/>
          </p:nvPr>
        </p:nvSpPr>
        <p:spPr>
          <a:xfrm flipH="1" flipV="1">
            <a:off x="61545" y="6211507"/>
            <a:ext cx="1447628" cy="100853"/>
          </a:xfrm>
        </p:spPr>
        <p:txBody>
          <a:bodyPr>
            <a:normAutofit fontScale="90000"/>
          </a:bodyPr>
          <a:lstStyle/>
          <a:p>
            <a:pPr algn="ctr"/>
            <a:endParaRPr lang="he-IL" sz="800" dirty="0"/>
          </a:p>
        </p:txBody>
      </p:sp>
      <p:sp>
        <p:nvSpPr>
          <p:cNvPr id="3" name="מציין מיקום תוכן 2">
            <a:extLst>
              <a:ext uri="{FF2B5EF4-FFF2-40B4-BE49-F238E27FC236}">
                <a16:creationId xmlns:a16="http://schemas.microsoft.com/office/drawing/2014/main" id="{B4BA2DD8-589F-4F62-BA7B-729A0892181D}"/>
              </a:ext>
            </a:extLst>
          </p:cNvPr>
          <p:cNvSpPr>
            <a:spLocks noGrp="1"/>
          </p:cNvSpPr>
          <p:nvPr>
            <p:ph idx="1"/>
          </p:nvPr>
        </p:nvSpPr>
        <p:spPr>
          <a:xfrm>
            <a:off x="905608" y="1958728"/>
            <a:ext cx="10876084" cy="3991709"/>
          </a:xfrm>
        </p:spPr>
        <p:txBody>
          <a:bodyPr>
            <a:normAutofit/>
          </a:bodyPr>
          <a:lstStyle/>
          <a:p>
            <a:pPr marL="0" indent="0" algn="ctr">
              <a:buNone/>
            </a:pPr>
            <a:r>
              <a:rPr lang="he-IL" sz="3600" dirty="0"/>
              <a:t>התפקיד המרכזי הינו הכנה ותכנון כנסי רוטרי ישראל</a:t>
            </a:r>
          </a:p>
          <a:p>
            <a:pPr marL="0" indent="0" algn="ctr">
              <a:buNone/>
            </a:pPr>
            <a:r>
              <a:rPr lang="he-IL" sz="3600" dirty="0"/>
              <a:t>הכנס הראשון</a:t>
            </a:r>
          </a:p>
          <a:p>
            <a:pPr marL="0" indent="0" algn="ctr">
              <a:buNone/>
            </a:pPr>
            <a:r>
              <a:rPr lang="he-IL" sz="3600" dirty="0"/>
              <a:t>כנס החצי שנתי</a:t>
            </a:r>
          </a:p>
          <a:p>
            <a:pPr marL="0" indent="0" algn="ctr">
              <a:buNone/>
            </a:pPr>
            <a:r>
              <a:rPr lang="he-IL" sz="3600" dirty="0"/>
              <a:t>כינוס צוות הנגיד  (עוזרי הנגיד וראשי האפיקים)</a:t>
            </a:r>
          </a:p>
          <a:p>
            <a:pPr marL="0" indent="0" algn="ctr">
              <a:buNone/>
            </a:pPr>
            <a:r>
              <a:rPr lang="en-US" sz="3600" dirty="0"/>
              <a:t>RLI</a:t>
            </a:r>
          </a:p>
          <a:p>
            <a:pPr marL="0" indent="0" algn="ctr">
              <a:buNone/>
            </a:pPr>
            <a:r>
              <a:rPr lang="he-IL" sz="3600" dirty="0"/>
              <a:t>ועידת האזור</a:t>
            </a:r>
            <a:r>
              <a:rPr lang="en-US" dirty="0"/>
              <a:t>  </a:t>
            </a:r>
            <a:endParaRPr lang="he-IL" dirty="0"/>
          </a:p>
        </p:txBody>
      </p:sp>
      <p:sp>
        <p:nvSpPr>
          <p:cNvPr id="4" name="מלבן 3"/>
          <p:cNvSpPr/>
          <p:nvPr/>
        </p:nvSpPr>
        <p:spPr>
          <a:xfrm>
            <a:off x="2308020" y="1044192"/>
            <a:ext cx="859882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הכנת תכנים לכנסי רוטרי ישראל</a:t>
            </a:r>
          </a:p>
        </p:txBody>
      </p:sp>
    </p:spTree>
    <p:extLst>
      <p:ext uri="{BB962C8B-B14F-4D97-AF65-F5344CB8AC3E}">
        <p14:creationId xmlns:p14="http://schemas.microsoft.com/office/powerpoint/2010/main" val="1482779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a:xfrm>
            <a:off x="1482969" y="1246305"/>
            <a:ext cx="9440008" cy="1325563"/>
          </a:xfrm>
        </p:spPr>
        <p:txBody>
          <a:bodyPr>
            <a:normAutofit fontScale="90000"/>
          </a:bodyPr>
          <a:lstStyle/>
          <a:p>
            <a:pPr algn="ctr"/>
            <a:r>
              <a:rPr lang="he-IL" dirty="0">
                <a:solidFill>
                  <a:srgbClr val="7030A0"/>
                </a:solidFill>
              </a:rPr>
              <a:t>     </a:t>
            </a:r>
            <a:r>
              <a:rPr lang="he-IL" sz="6000" dirty="0">
                <a:solidFill>
                  <a:srgbClr val="7030A0"/>
                </a:solidFill>
              </a:rPr>
              <a:t>יצירת כרטיס ביקור </a:t>
            </a:r>
            <a:r>
              <a:rPr lang="he-IL" sz="6000" dirty="0" err="1">
                <a:solidFill>
                  <a:srgbClr val="7030A0"/>
                </a:solidFill>
              </a:rPr>
              <a:t>לרוטריון</a:t>
            </a:r>
            <a:br>
              <a:rPr lang="en-US" dirty="0">
                <a:solidFill>
                  <a:srgbClr val="7030A0"/>
                </a:solidFill>
              </a:rPr>
            </a:br>
            <a:r>
              <a:rPr lang="he-IL" dirty="0">
                <a:solidFill>
                  <a:srgbClr val="7030A0"/>
                </a:solidFill>
              </a:rPr>
              <a:t>לצורך יצירת מאגר הדרכה, מרצים ומאגר עתידי לצוות הנגיד</a:t>
            </a:r>
            <a:endParaRPr lang="he-IL" dirty="0"/>
          </a:p>
        </p:txBody>
      </p:sp>
      <p:sp>
        <p:nvSpPr>
          <p:cNvPr id="3" name="מציין מיקום תוכן 2">
            <a:extLst>
              <a:ext uri="{FF2B5EF4-FFF2-40B4-BE49-F238E27FC236}">
                <a16:creationId xmlns:a16="http://schemas.microsoft.com/office/drawing/2014/main" id="{AE6F86D0-55F2-4D38-963F-FC7A29D93512}"/>
              </a:ext>
            </a:extLst>
          </p:cNvPr>
          <p:cNvSpPr>
            <a:spLocks noGrp="1"/>
          </p:cNvSpPr>
          <p:nvPr>
            <p:ph idx="1"/>
          </p:nvPr>
        </p:nvSpPr>
        <p:spPr>
          <a:xfrm>
            <a:off x="474785" y="2907933"/>
            <a:ext cx="10984522" cy="2437790"/>
          </a:xfrm>
        </p:spPr>
        <p:txBody>
          <a:bodyPr>
            <a:normAutofit lnSpcReduction="10000"/>
          </a:bodyPr>
          <a:lstStyle/>
          <a:p>
            <a:pPr algn="r" rtl="1"/>
            <a:endParaRPr lang="he-IL" sz="3200" b="0" i="0" dirty="0">
              <a:solidFill>
                <a:srgbClr val="222222"/>
              </a:solidFill>
              <a:effectLst/>
              <a:latin typeface="Arial" panose="020B0604020202020204" pitchFamily="34" charset="0"/>
              <a:cs typeface="Arial" panose="020B0604020202020204" pitchFamily="34" charset="0"/>
            </a:endParaRPr>
          </a:p>
          <a:p>
            <a:pPr algn="r" rtl="1"/>
            <a:r>
              <a:rPr lang="he-IL" sz="3200" b="0" i="0" dirty="0">
                <a:solidFill>
                  <a:srgbClr val="222222"/>
                </a:solidFill>
                <a:effectLst/>
                <a:latin typeface="Arial" panose="020B0604020202020204" pitchFamily="34" charset="0"/>
                <a:cs typeface="Arial" panose="020B0604020202020204" pitchFamily="34" charset="0"/>
              </a:rPr>
              <a:t>יצירת כרטיס ביקור שיהיה בעל מבנה אחיד לכל חבר רוטרי </a:t>
            </a:r>
            <a:r>
              <a:rPr lang="en-US" sz="3200" b="0" i="0" dirty="0">
                <a:solidFill>
                  <a:srgbClr val="222222"/>
                </a:solidFill>
                <a:effectLst/>
                <a:latin typeface="Arial" panose="020B0604020202020204" pitchFamily="34" charset="0"/>
                <a:cs typeface="Arial" panose="020B0604020202020204" pitchFamily="34" charset="0"/>
              </a:rPr>
              <a:t>.</a:t>
            </a:r>
            <a:endParaRPr lang="he-IL" sz="3200" b="0" i="0" dirty="0">
              <a:solidFill>
                <a:srgbClr val="222222"/>
              </a:solidFill>
              <a:effectLst/>
              <a:latin typeface="Arial" panose="020B0604020202020204" pitchFamily="34" charset="0"/>
              <a:cs typeface="Arial" panose="020B0604020202020204" pitchFamily="34" charset="0"/>
            </a:endParaRPr>
          </a:p>
          <a:p>
            <a:pPr algn="r" rtl="1"/>
            <a:endParaRPr lang="he-IL" sz="3200" dirty="0">
              <a:solidFill>
                <a:srgbClr val="222222"/>
              </a:solidFill>
              <a:latin typeface="Arial" panose="020B0604020202020204" pitchFamily="34" charset="0"/>
              <a:cs typeface="Arial" panose="020B0604020202020204" pitchFamily="34" charset="0"/>
            </a:endParaRPr>
          </a:p>
          <a:p>
            <a:pPr algn="r" rtl="1"/>
            <a:r>
              <a:rPr lang="he-IL" sz="3200" b="0" i="0" dirty="0">
                <a:solidFill>
                  <a:srgbClr val="222222"/>
                </a:solidFill>
                <a:effectLst/>
                <a:latin typeface="Arial" panose="020B0604020202020204" pitchFamily="34" charset="0"/>
                <a:cs typeface="Arial" panose="020B0604020202020204" pitchFamily="34" charset="0"/>
              </a:rPr>
              <a:t>כרטיס הביקור הדיגיטלי יופץ לכלל החברים בארגון ויוצג באתר רוטרי ישראל</a:t>
            </a:r>
            <a:r>
              <a:rPr lang="en-US" sz="3200" b="0" i="0" dirty="0">
                <a:solidFill>
                  <a:srgbClr val="222222"/>
                </a:solidFill>
                <a:effectLst/>
                <a:latin typeface="Arial" panose="020B0604020202020204" pitchFamily="34" charset="0"/>
                <a:cs typeface="Arial" panose="020B0604020202020204" pitchFamily="34" charset="0"/>
              </a:rPr>
              <a:t>.</a:t>
            </a:r>
            <a:endParaRPr lang="he-IL" sz="3200" b="0" i="0" dirty="0">
              <a:solidFill>
                <a:srgbClr val="222222"/>
              </a:solidFill>
              <a:effectLst/>
              <a:latin typeface="Arial" panose="020B0604020202020204" pitchFamily="34" charset="0"/>
            </a:endParaRPr>
          </a:p>
          <a:p>
            <a:pPr marL="0" indent="0" algn="r" rtl="1">
              <a:buNone/>
            </a:pPr>
            <a:endParaRPr lang="he-IL" dirty="0"/>
          </a:p>
        </p:txBody>
      </p:sp>
    </p:spTree>
    <p:extLst>
      <p:ext uri="{BB962C8B-B14F-4D97-AF65-F5344CB8AC3E}">
        <p14:creationId xmlns:p14="http://schemas.microsoft.com/office/powerpoint/2010/main" val="45369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a:xfrm>
            <a:off x="3245763" y="459458"/>
            <a:ext cx="7565845" cy="1325563"/>
          </a:xfrm>
        </p:spPr>
        <p:txBody>
          <a:bodyPr>
            <a:normAutofit/>
          </a:bodyPr>
          <a:lstStyle/>
          <a:p>
            <a:pPr algn="ctr"/>
            <a:r>
              <a:rPr lang="he-IL" dirty="0">
                <a:solidFill>
                  <a:srgbClr val="7030A0"/>
                </a:solidFill>
              </a:rPr>
              <a:t>     מבנה כרטיס הביקור</a:t>
            </a:r>
            <a:endParaRPr lang="he-IL" dirty="0"/>
          </a:p>
        </p:txBody>
      </p:sp>
      <p:sp>
        <p:nvSpPr>
          <p:cNvPr id="3" name="מציין מיקום תוכן 2">
            <a:extLst>
              <a:ext uri="{FF2B5EF4-FFF2-40B4-BE49-F238E27FC236}">
                <a16:creationId xmlns:a16="http://schemas.microsoft.com/office/drawing/2014/main" id="{AE6F86D0-55F2-4D38-963F-FC7A29D93512}"/>
              </a:ext>
            </a:extLst>
          </p:cNvPr>
          <p:cNvSpPr>
            <a:spLocks noGrp="1"/>
          </p:cNvSpPr>
          <p:nvPr>
            <p:ph idx="1"/>
          </p:nvPr>
        </p:nvSpPr>
        <p:spPr>
          <a:xfrm>
            <a:off x="114300" y="1383080"/>
            <a:ext cx="11764107" cy="3520098"/>
          </a:xfrm>
        </p:spPr>
        <p:txBody>
          <a:bodyPr>
            <a:noAutofit/>
          </a:bodyPr>
          <a:lstStyle/>
          <a:p>
            <a:pPr algn="r" rtl="1"/>
            <a:r>
              <a:rPr lang="he-IL" sz="2400" b="0" i="0" dirty="0">
                <a:solidFill>
                  <a:srgbClr val="222222"/>
                </a:solidFill>
                <a:effectLst/>
                <a:latin typeface="Arial" panose="020B0604020202020204" pitchFamily="34" charset="0"/>
                <a:cs typeface="Arial" panose="020B0604020202020204" pitchFamily="34" charset="0"/>
              </a:rPr>
              <a:t>שם............</a:t>
            </a:r>
          </a:p>
          <a:p>
            <a:pPr algn="r" rtl="1"/>
            <a:r>
              <a:rPr lang="he-IL" sz="2400" dirty="0">
                <a:solidFill>
                  <a:srgbClr val="222222"/>
                </a:solidFill>
                <a:latin typeface="Arial" panose="020B0604020202020204" pitchFamily="34" charset="0"/>
                <a:cs typeface="Arial" panose="020B0604020202020204" pitchFamily="34" charset="0"/>
              </a:rPr>
              <a:t>חבר במועדון...........</a:t>
            </a:r>
            <a:endParaRPr lang="he-IL" sz="2400" b="0" i="0" dirty="0">
              <a:solidFill>
                <a:srgbClr val="222222"/>
              </a:solidFill>
              <a:effectLst/>
              <a:latin typeface="Arial" panose="020B0604020202020204" pitchFamily="34" charset="0"/>
              <a:cs typeface="Arial" panose="020B0604020202020204" pitchFamily="34" charset="0"/>
            </a:endParaRPr>
          </a:p>
          <a:p>
            <a:pPr algn="r" rtl="1"/>
            <a:r>
              <a:rPr lang="he-IL" sz="2400" b="0" i="0" dirty="0">
                <a:solidFill>
                  <a:srgbClr val="222222"/>
                </a:solidFill>
                <a:effectLst/>
                <a:latin typeface="Arial" panose="020B0604020202020204" pitchFamily="34" charset="0"/>
                <a:cs typeface="Arial" panose="020B0604020202020204" pitchFamily="34" charset="0"/>
              </a:rPr>
              <a:t>עיסוק/מקצוע ...............</a:t>
            </a:r>
          </a:p>
          <a:p>
            <a:pPr algn="r" rtl="1"/>
            <a:r>
              <a:rPr lang="he-IL" sz="2400" b="0" i="0" dirty="0">
                <a:solidFill>
                  <a:srgbClr val="222222"/>
                </a:solidFill>
                <a:effectLst/>
                <a:latin typeface="Arial" panose="020B0604020202020204" pitchFamily="34" charset="0"/>
                <a:cs typeface="Arial" panose="020B0604020202020204" pitchFamily="34" charset="0"/>
              </a:rPr>
              <a:t>טלפון/מייל.................</a:t>
            </a:r>
          </a:p>
          <a:p>
            <a:pPr algn="r" rtl="1"/>
            <a:r>
              <a:rPr lang="he-IL" sz="2400" b="0" i="0" dirty="0">
                <a:solidFill>
                  <a:srgbClr val="222222"/>
                </a:solidFill>
                <a:effectLst/>
                <a:latin typeface="Arial" panose="020B0604020202020204" pitchFamily="34" charset="0"/>
                <a:cs typeface="Arial" panose="020B0604020202020204" pitchFamily="34" charset="0"/>
              </a:rPr>
              <a:t>ציין(ני) תחומים בהם תוכל(י) לסייע למערך ההדרכה באזור..........</a:t>
            </a:r>
            <a:endParaRPr lang="he-IL" sz="2400" b="0" i="0" dirty="0">
              <a:solidFill>
                <a:srgbClr val="222222"/>
              </a:solidFill>
              <a:effectLst/>
              <a:latin typeface="Arial" panose="020B0604020202020204" pitchFamily="34" charset="0"/>
            </a:endParaRPr>
          </a:p>
          <a:p>
            <a:pPr algn="r" rtl="1"/>
            <a:r>
              <a:rPr lang="he-IL" sz="2400" b="0" i="0" dirty="0">
                <a:solidFill>
                  <a:srgbClr val="222222"/>
                </a:solidFill>
                <a:effectLst/>
                <a:latin typeface="Arial" panose="020B0604020202020204" pitchFamily="34" charset="0"/>
                <a:cs typeface="Arial" panose="020B0604020202020204" pitchFamily="34" charset="0"/>
              </a:rPr>
              <a:t>האם את(ה) מעונין להיות חלק ממערך המרצים של האזור............</a:t>
            </a:r>
          </a:p>
          <a:p>
            <a:pPr algn="r" rtl="1"/>
            <a:r>
              <a:rPr lang="he-IL" sz="2400" dirty="0">
                <a:solidFill>
                  <a:srgbClr val="222222"/>
                </a:solidFill>
                <a:latin typeface="Arial" panose="020B0604020202020204" pitchFamily="34" charset="0"/>
                <a:cs typeface="Arial" panose="020B0604020202020204" pitchFamily="34" charset="0"/>
              </a:rPr>
              <a:t>האם את(ה) רואה את עצמך כראוי להיות בתפקיד בצוות הנגיד בשנים הבאות.........</a:t>
            </a:r>
          </a:p>
          <a:p>
            <a:pPr algn="r" rtl="1"/>
            <a:r>
              <a:rPr lang="en-US" sz="2400" dirty="0">
                <a:hlinkClick r:id="rId2"/>
              </a:rPr>
              <a:t>https://docs.google.com/forms/d/e/1FAIpQLSfJN1V7SrVJtHZhSfVqE-bkpndfO49V2pmFoShosqE6Sa2iUg/viewform?usp=sf</a:t>
            </a:r>
            <a:r>
              <a:rPr lang="en-US" sz="2400">
                <a:hlinkClick r:id="rId2"/>
              </a:rPr>
              <a:t>_link</a:t>
            </a:r>
            <a:endParaRPr lang="en-US" sz="2400"/>
          </a:p>
          <a:p>
            <a:pPr algn="r" rtl="1"/>
            <a:endParaRPr lang="he-IL" sz="2400" dirty="0"/>
          </a:p>
        </p:txBody>
      </p:sp>
    </p:spTree>
    <p:extLst>
      <p:ext uri="{BB962C8B-B14F-4D97-AF65-F5344CB8AC3E}">
        <p14:creationId xmlns:p14="http://schemas.microsoft.com/office/powerpoint/2010/main" val="47569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a:xfrm>
            <a:off x="5275385" y="136525"/>
            <a:ext cx="6625067" cy="1325563"/>
          </a:xfrm>
        </p:spPr>
        <p:txBody>
          <a:bodyPr>
            <a:normAutofit/>
          </a:bodyPr>
          <a:lstStyle/>
          <a:p>
            <a:pPr algn="r"/>
            <a:r>
              <a:rPr lang="he-IL" dirty="0">
                <a:solidFill>
                  <a:srgbClr val="7030A0"/>
                </a:solidFill>
              </a:rPr>
              <a:t> שאלון למיפוי צרכי המועדונים</a:t>
            </a:r>
            <a:br>
              <a:rPr lang="en-US" dirty="0">
                <a:solidFill>
                  <a:srgbClr val="7030A0"/>
                </a:solidFill>
              </a:rPr>
            </a:br>
            <a:endParaRPr lang="he-IL" sz="3200" dirty="0"/>
          </a:p>
        </p:txBody>
      </p:sp>
      <p:sp>
        <p:nvSpPr>
          <p:cNvPr id="3" name="מציין מיקום תוכן 2">
            <a:extLst>
              <a:ext uri="{FF2B5EF4-FFF2-40B4-BE49-F238E27FC236}">
                <a16:creationId xmlns:a16="http://schemas.microsoft.com/office/drawing/2014/main" id="{AE6F86D0-55F2-4D38-963F-FC7A29D93512}"/>
              </a:ext>
            </a:extLst>
          </p:cNvPr>
          <p:cNvSpPr>
            <a:spLocks noGrp="1"/>
          </p:cNvSpPr>
          <p:nvPr>
            <p:ph idx="1"/>
          </p:nvPr>
        </p:nvSpPr>
        <p:spPr>
          <a:xfrm>
            <a:off x="87923" y="1377218"/>
            <a:ext cx="11812529" cy="4627928"/>
          </a:xfrm>
        </p:spPr>
        <p:txBody>
          <a:bodyPr>
            <a:normAutofit fontScale="25000" lnSpcReduction="20000"/>
          </a:bodyPr>
          <a:lstStyle/>
          <a:p>
            <a:pPr marL="0" indent="0" algn="ctr">
              <a:buNone/>
            </a:pPr>
            <a:r>
              <a:rPr lang="he-IL" sz="9800" dirty="0">
                <a:solidFill>
                  <a:srgbClr val="7030A0"/>
                </a:solidFill>
                <a:latin typeface="Arial" panose="020B0604020202020204" pitchFamily="34" charset="0"/>
              </a:rPr>
              <a:t>באלו תחומים תרצה שמערך ההדרכה יתמוך בצרכי המועדון? </a:t>
            </a:r>
          </a:p>
          <a:p>
            <a:pPr marL="0" indent="0" algn="ctr">
              <a:buNone/>
            </a:pPr>
            <a:r>
              <a:rPr lang="he-IL" sz="2800" b="0" i="0" dirty="0">
                <a:solidFill>
                  <a:srgbClr val="7030A0"/>
                </a:solidFill>
                <a:effectLst/>
                <a:latin typeface="Arial" panose="020B0604020202020204" pitchFamily="34" charset="0"/>
                <a:cs typeface="Arial" panose="020B0604020202020204" pitchFamily="34" charset="0"/>
              </a:rPr>
              <a:t> </a:t>
            </a:r>
            <a:endParaRPr lang="he-IL" sz="8000" b="0" i="0" dirty="0">
              <a:solidFill>
                <a:srgbClr val="7030A0"/>
              </a:solidFill>
              <a:effectLst/>
              <a:latin typeface="Arial" panose="020B0604020202020204" pitchFamily="34" charset="0"/>
              <a:cs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אפיק המועדון______________________</a:t>
            </a:r>
          </a:p>
          <a:p>
            <a:pPr algn="r" rtl="1"/>
            <a:endParaRPr lang="he-IL" sz="8000" b="0" i="0" dirty="0">
              <a:solidFill>
                <a:srgbClr val="222222"/>
              </a:solidFill>
              <a:effectLst/>
              <a:latin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אפיק הבינלאומי___________________</a:t>
            </a:r>
          </a:p>
          <a:p>
            <a:pPr algn="r" rtl="1"/>
            <a:endParaRPr lang="he-IL" sz="8000" b="0" i="0" dirty="0">
              <a:solidFill>
                <a:srgbClr val="222222"/>
              </a:solidFill>
              <a:effectLst/>
              <a:latin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אפיק המקצוע___________________</a:t>
            </a:r>
          </a:p>
          <a:p>
            <a:pPr algn="r" rtl="1"/>
            <a:endParaRPr lang="he-IL" sz="8000" b="0" i="0" dirty="0">
              <a:solidFill>
                <a:srgbClr val="222222"/>
              </a:solidFill>
              <a:effectLst/>
              <a:latin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גיוס ושימור חברים___________________</a:t>
            </a:r>
          </a:p>
          <a:p>
            <a:pPr algn="r" rtl="1"/>
            <a:endParaRPr lang="he-IL" sz="8000" b="0" i="0" dirty="0">
              <a:solidFill>
                <a:srgbClr val="222222"/>
              </a:solidFill>
              <a:effectLst/>
              <a:latin typeface="Arial" panose="020B0604020202020204" pitchFamily="34" charset="0"/>
              <a:cs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גיוס כספים__________________</a:t>
            </a:r>
          </a:p>
          <a:p>
            <a:pPr algn="r" rtl="1"/>
            <a:endParaRPr lang="he-IL" sz="8000" b="0" i="0" dirty="0">
              <a:solidFill>
                <a:srgbClr val="222222"/>
              </a:solidFill>
              <a:effectLst/>
              <a:latin typeface="Arial" panose="020B0604020202020204" pitchFamily="34" charset="0"/>
            </a:endParaRPr>
          </a:p>
          <a:p>
            <a:pPr algn="r" rtl="1"/>
            <a:r>
              <a:rPr lang="he-IL" sz="8000" b="0" i="0" dirty="0">
                <a:solidFill>
                  <a:srgbClr val="222222"/>
                </a:solidFill>
                <a:effectLst/>
                <a:latin typeface="Arial" panose="020B0604020202020204" pitchFamily="34" charset="0"/>
                <a:cs typeface="Arial" panose="020B0604020202020204" pitchFamily="34" charset="0"/>
              </a:rPr>
              <a:t>אפיק הקהילה</a:t>
            </a:r>
            <a:r>
              <a:rPr lang="he-IL" sz="8000" dirty="0">
                <a:solidFill>
                  <a:srgbClr val="222222"/>
                </a:solidFill>
                <a:latin typeface="Arial" panose="020B0604020202020204" pitchFamily="34" charset="0"/>
              </a:rPr>
              <a:t>____________________ </a:t>
            </a:r>
          </a:p>
          <a:p>
            <a:pPr algn="r" rtl="1"/>
            <a:r>
              <a:rPr lang="he-IL" sz="8000" dirty="0">
                <a:solidFill>
                  <a:srgbClr val="222222"/>
                </a:solidFill>
                <a:latin typeface="Arial" panose="020B0604020202020204" pitchFamily="34" charset="0"/>
              </a:rPr>
              <a:t>                                                                        יופץ באולפן נשיאים </a:t>
            </a:r>
            <a:r>
              <a:rPr lang="he-IL" sz="8000" b="0" i="0" dirty="0">
                <a:solidFill>
                  <a:srgbClr val="222222"/>
                </a:solidFill>
                <a:effectLst/>
                <a:latin typeface="Arial" panose="020B0604020202020204" pitchFamily="34" charset="0"/>
                <a:cs typeface="Arial" panose="020B0604020202020204" pitchFamily="34" charset="0"/>
              </a:rPr>
              <a:t> </a:t>
            </a:r>
            <a:endParaRPr lang="he-IL" sz="80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472037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p:txBody>
          <a:bodyPr>
            <a:normAutofit/>
          </a:bodyPr>
          <a:lstStyle/>
          <a:p>
            <a:pPr algn="r"/>
            <a:r>
              <a:rPr lang="he-IL" dirty="0">
                <a:solidFill>
                  <a:srgbClr val="7030A0"/>
                </a:solidFill>
              </a:rPr>
              <a:t> </a:t>
            </a:r>
            <a:endParaRPr lang="he-IL" sz="3200" dirty="0"/>
          </a:p>
        </p:txBody>
      </p:sp>
      <p:sp>
        <p:nvSpPr>
          <p:cNvPr id="3" name="מציין מיקום תוכן 2">
            <a:extLst>
              <a:ext uri="{FF2B5EF4-FFF2-40B4-BE49-F238E27FC236}">
                <a16:creationId xmlns:a16="http://schemas.microsoft.com/office/drawing/2014/main" id="{AE6F86D0-55F2-4D38-963F-FC7A29D93512}"/>
              </a:ext>
            </a:extLst>
          </p:cNvPr>
          <p:cNvSpPr>
            <a:spLocks noGrp="1"/>
          </p:cNvSpPr>
          <p:nvPr>
            <p:ph idx="1"/>
          </p:nvPr>
        </p:nvSpPr>
        <p:spPr>
          <a:xfrm>
            <a:off x="838200" y="1254125"/>
            <a:ext cx="10515600" cy="4351338"/>
          </a:xfrm>
        </p:spPr>
        <p:txBody>
          <a:bodyPr>
            <a:normAutofit/>
          </a:bodyPr>
          <a:lstStyle/>
          <a:p>
            <a:pPr algn="r" rtl="1"/>
            <a:endParaRPr lang="he-IL" sz="2000" b="0" i="0" dirty="0">
              <a:solidFill>
                <a:srgbClr val="222222"/>
              </a:solidFill>
              <a:effectLst/>
              <a:latin typeface="Arial" panose="020B0604020202020204" pitchFamily="34" charset="0"/>
            </a:endParaRPr>
          </a:p>
          <a:p>
            <a:pPr algn="r" rtl="1"/>
            <a:endParaRPr lang="he-IL" sz="2000" dirty="0">
              <a:solidFill>
                <a:srgbClr val="222222"/>
              </a:solidFill>
              <a:latin typeface="Arial" panose="020B0604020202020204" pitchFamily="34" charset="0"/>
            </a:endParaRPr>
          </a:p>
          <a:p>
            <a:pPr algn="r" rtl="1"/>
            <a:endParaRPr lang="he-IL" sz="2000" b="0" i="0" dirty="0">
              <a:solidFill>
                <a:srgbClr val="222222"/>
              </a:solidFill>
              <a:effectLst/>
              <a:latin typeface="Arial" panose="020B0604020202020204" pitchFamily="34" charset="0"/>
            </a:endParaRPr>
          </a:p>
          <a:p>
            <a:pPr algn="r" rtl="1"/>
            <a:r>
              <a:rPr lang="he-IL" sz="2000" b="0" i="0" dirty="0">
                <a:solidFill>
                  <a:srgbClr val="222222"/>
                </a:solidFill>
                <a:effectLst/>
                <a:latin typeface="Arial" panose="020B0604020202020204" pitchFamily="34" charset="0"/>
              </a:rPr>
              <a:t>במה לדעתך, יכול מערך ההדרכה לסייע בפעילות המועדון בתקופת הקורונה, משבר, חוסר יכולת להיפגש פנים אל פנים ____________________ </a:t>
            </a:r>
          </a:p>
          <a:p>
            <a:pPr algn="r" rtl="1"/>
            <a:endParaRPr lang="he-IL" sz="2000" b="0" i="0" dirty="0">
              <a:solidFill>
                <a:srgbClr val="222222"/>
              </a:solidFill>
              <a:effectLst/>
              <a:latin typeface="Arial" panose="020B0604020202020204" pitchFamily="34" charset="0"/>
            </a:endParaRPr>
          </a:p>
          <a:p>
            <a:pPr algn="r" rtl="1"/>
            <a:r>
              <a:rPr lang="he-IL" sz="2000" b="0" i="0" dirty="0">
                <a:solidFill>
                  <a:srgbClr val="222222"/>
                </a:solidFill>
                <a:effectLst/>
                <a:latin typeface="Arial" panose="020B0604020202020204" pitchFamily="34" charset="0"/>
              </a:rPr>
              <a:t>מה לדעתך אפשר לשפר, להוסיף, לעדכן בקשר של המועדון עם מערך ההדרכה של האזור__________</a:t>
            </a:r>
          </a:p>
          <a:p>
            <a:pPr algn="r"/>
            <a:endParaRPr lang="he-IL" sz="3600" dirty="0"/>
          </a:p>
        </p:txBody>
      </p:sp>
      <p:sp>
        <p:nvSpPr>
          <p:cNvPr id="6" name="תיבת טקסט 5">
            <a:extLst>
              <a:ext uri="{FF2B5EF4-FFF2-40B4-BE49-F238E27FC236}">
                <a16:creationId xmlns:a16="http://schemas.microsoft.com/office/drawing/2014/main" id="{5287BF88-B9CF-4F7F-BBE5-041C75F3CADC}"/>
              </a:ext>
            </a:extLst>
          </p:cNvPr>
          <p:cNvSpPr txBox="1"/>
          <p:nvPr/>
        </p:nvSpPr>
        <p:spPr>
          <a:xfrm>
            <a:off x="0" y="4275435"/>
            <a:ext cx="12192000" cy="923330"/>
          </a:xfrm>
          <a:prstGeom prst="rect">
            <a:avLst/>
          </a:prstGeom>
          <a:noFill/>
        </p:spPr>
        <p:txBody>
          <a:bodyPr wrap="square">
            <a:spAutoFit/>
          </a:bodyPr>
          <a:lstStyle/>
          <a:p>
            <a:r>
              <a:rPr lang="he-IL" dirty="0">
                <a:hlinkClick r:id="rId2"/>
              </a:rPr>
              <a:t>https://docs.google.com/forms/d/e/1FAIpQLSdwpyw_OQW4887lbYPjNChylyjUA8LzoD0AwMlM2ztYNBWRww/viewform?usp=sf_link</a:t>
            </a:r>
            <a:endParaRPr lang="en-US" dirty="0"/>
          </a:p>
          <a:p>
            <a:endParaRPr lang="he-IL" dirty="0"/>
          </a:p>
        </p:txBody>
      </p:sp>
    </p:spTree>
    <p:extLst>
      <p:ext uri="{BB962C8B-B14F-4D97-AF65-F5344CB8AC3E}">
        <p14:creationId xmlns:p14="http://schemas.microsoft.com/office/powerpoint/2010/main" val="1345053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a:xfrm>
            <a:off x="2611790" y="-66798"/>
            <a:ext cx="9033685" cy="1325563"/>
          </a:xfrm>
        </p:spPr>
        <p:txBody>
          <a:bodyPr>
            <a:normAutofit/>
          </a:bodyPr>
          <a:lstStyle/>
          <a:p>
            <a:pPr algn="r"/>
            <a:r>
              <a:rPr lang="he-IL" dirty="0">
                <a:solidFill>
                  <a:srgbClr val="7030A0"/>
                </a:solidFill>
              </a:rPr>
              <a:t> דוגמאות להדרכה ממוקדת</a:t>
            </a:r>
            <a:endParaRPr lang="he-IL" dirty="0"/>
          </a:p>
        </p:txBody>
      </p:sp>
      <p:sp>
        <p:nvSpPr>
          <p:cNvPr id="3" name="מציין מיקום תוכן 2">
            <a:extLst>
              <a:ext uri="{FF2B5EF4-FFF2-40B4-BE49-F238E27FC236}">
                <a16:creationId xmlns:a16="http://schemas.microsoft.com/office/drawing/2014/main" id="{AE6F86D0-55F2-4D38-963F-FC7A29D93512}"/>
              </a:ext>
            </a:extLst>
          </p:cNvPr>
          <p:cNvSpPr>
            <a:spLocks noGrp="1"/>
          </p:cNvSpPr>
          <p:nvPr>
            <p:ph idx="1"/>
          </p:nvPr>
        </p:nvSpPr>
        <p:spPr>
          <a:xfrm>
            <a:off x="70338" y="1280502"/>
            <a:ext cx="11283462" cy="4351338"/>
          </a:xfrm>
        </p:spPr>
        <p:txBody>
          <a:bodyPr>
            <a:normAutofit/>
          </a:bodyPr>
          <a:lstStyle/>
          <a:p>
            <a:pPr algn="r" rtl="1"/>
            <a:r>
              <a:rPr lang="he-IL" sz="2800" b="0" i="0" dirty="0">
                <a:solidFill>
                  <a:srgbClr val="222222"/>
                </a:solidFill>
                <a:effectLst/>
                <a:latin typeface="Arial" panose="020B0604020202020204" pitchFamily="34" charset="0"/>
                <a:cs typeface="Arial" panose="020B0604020202020204" pitchFamily="34" charset="0"/>
              </a:rPr>
              <a:t>שימוש באתר רוטרי ישראל וקישור לאתרי המועדונים (עדכון ושימור?)</a:t>
            </a:r>
          </a:p>
          <a:p>
            <a:pPr algn="r" rtl="1"/>
            <a:endParaRPr lang="he-IL" sz="2800" b="0" i="0" dirty="0">
              <a:solidFill>
                <a:srgbClr val="222222"/>
              </a:solidFill>
              <a:effectLst/>
              <a:latin typeface="Arial" panose="020B0604020202020204" pitchFamily="34" charset="0"/>
            </a:endParaRPr>
          </a:p>
          <a:p>
            <a:pPr algn="r" rtl="1"/>
            <a:r>
              <a:rPr lang="he-IL" sz="2800" b="0" i="0" dirty="0">
                <a:solidFill>
                  <a:srgbClr val="222222"/>
                </a:solidFill>
                <a:effectLst/>
                <a:latin typeface="Arial" panose="020B0604020202020204" pitchFamily="34" charset="0"/>
                <a:cs typeface="Arial" panose="020B0604020202020204" pitchFamily="34" charset="0"/>
              </a:rPr>
              <a:t>סיוע בהכנת תקנון המועדון</a:t>
            </a:r>
          </a:p>
          <a:p>
            <a:pPr algn="r" rtl="1"/>
            <a:endParaRPr lang="he-IL" sz="2800" b="0" i="0" dirty="0">
              <a:solidFill>
                <a:srgbClr val="222222"/>
              </a:solidFill>
              <a:effectLst/>
              <a:latin typeface="Arial" panose="020B0604020202020204" pitchFamily="34" charset="0"/>
              <a:cs typeface="Arial" panose="020B0604020202020204" pitchFamily="34" charset="0"/>
            </a:endParaRPr>
          </a:p>
          <a:p>
            <a:pPr algn="r" rtl="1"/>
            <a:r>
              <a:rPr lang="he-IL" sz="2800" b="0" i="0" dirty="0">
                <a:solidFill>
                  <a:srgbClr val="222222"/>
                </a:solidFill>
                <a:effectLst/>
                <a:latin typeface="Arial" panose="020B0604020202020204" pitchFamily="34" charset="0"/>
                <a:cs typeface="Arial" panose="020B0604020202020204" pitchFamily="34" charset="0"/>
              </a:rPr>
              <a:t>הדרכה כיצד להירשם ל-</a:t>
            </a:r>
            <a:r>
              <a:rPr lang="en-US" sz="2800" b="0" i="0" dirty="0">
                <a:solidFill>
                  <a:srgbClr val="222222"/>
                </a:solidFill>
                <a:effectLst/>
                <a:latin typeface="Arial" panose="020B0604020202020204" pitchFamily="34" charset="0"/>
                <a:cs typeface="Arial" panose="020B0604020202020204" pitchFamily="34" charset="0"/>
              </a:rPr>
              <a:t>My Rotary</a:t>
            </a:r>
            <a:r>
              <a:rPr lang="he-IL" sz="2800" b="0" i="0" dirty="0">
                <a:solidFill>
                  <a:srgbClr val="222222"/>
                </a:solidFill>
                <a:effectLst/>
                <a:latin typeface="Arial" panose="020B0604020202020204" pitchFamily="34" charset="0"/>
                <a:cs typeface="Arial" panose="020B0604020202020204" pitchFamily="34" charset="0"/>
              </a:rPr>
              <a:t> וכיצד לפעול בתוך האתר (לבעלי תפקידים נשיא, גזבר ומזכיר)</a:t>
            </a:r>
            <a:endParaRPr lang="he-IL" sz="2800" b="0" i="0" dirty="0">
              <a:solidFill>
                <a:srgbClr val="222222"/>
              </a:solidFill>
              <a:effectLst/>
              <a:latin typeface="Arial" panose="020B0604020202020204" pitchFamily="34" charset="0"/>
            </a:endParaRPr>
          </a:p>
          <a:p>
            <a:pPr marL="0" indent="0" algn="r">
              <a:buNone/>
            </a:pPr>
            <a:endParaRPr lang="he-IL" dirty="0"/>
          </a:p>
        </p:txBody>
      </p:sp>
    </p:spTree>
    <p:extLst>
      <p:ext uri="{BB962C8B-B14F-4D97-AF65-F5344CB8AC3E}">
        <p14:creationId xmlns:p14="http://schemas.microsoft.com/office/powerpoint/2010/main" val="33541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308354-8C38-42CD-948C-9159DFF654BD}"/>
              </a:ext>
            </a:extLst>
          </p:cNvPr>
          <p:cNvSpPr/>
          <p:nvPr/>
        </p:nvSpPr>
        <p:spPr>
          <a:xfrm>
            <a:off x="139419" y="1105877"/>
            <a:ext cx="11760014" cy="4662815"/>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1.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הגדלת ההשפעה</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שיפור מדידת ההישגים,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מציאת דרכים חדשות לנצל את הניסיון שלנו,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שימוש בהישגים בעבר.</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2.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הרחבת שדה הפעולה</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בניית קשרים והזדמנויות שיאפשרו לאנשים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נוספים להצטרף לעשייה שלנו,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 </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יצירת ערוצים חדשים,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הגדלת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הפתיחות</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והאטרקטיביות</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שלנו.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p>
        </p:txBody>
      </p:sp>
      <p:sp>
        <p:nvSpPr>
          <p:cNvPr id="4" name="TextBox 3">
            <a:extLst>
              <a:ext uri="{FF2B5EF4-FFF2-40B4-BE49-F238E27FC236}">
                <a16:creationId xmlns:a16="http://schemas.microsoft.com/office/drawing/2014/main" id="{75D8FEF5-B8D9-4502-80A0-F1F09883048E}"/>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43D3C05-EA04-4CB3-A7E7-5894BE883D3A}"/>
              </a:ext>
            </a:extLst>
          </p:cNvPr>
          <p:cNvSpPr/>
          <p:nvPr/>
        </p:nvSpPr>
        <p:spPr>
          <a:xfrm>
            <a:off x="4421371" y="180594"/>
            <a:ext cx="7649851" cy="923330"/>
          </a:xfrm>
          <a:prstGeom prst="rect">
            <a:avLst/>
          </a:prstGeom>
          <a:noFill/>
        </p:spPr>
        <p:txBody>
          <a:bodyPr wrap="non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אסטרטגיה של רוטרי בינ"ל</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69829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B6CB81-86E5-44B8-A39D-7E0DF8F90DA9}"/>
              </a:ext>
            </a:extLst>
          </p:cNvPr>
          <p:cNvSpPr>
            <a:spLocks noGrp="1"/>
          </p:cNvSpPr>
          <p:nvPr>
            <p:ph type="title"/>
          </p:nvPr>
        </p:nvSpPr>
        <p:spPr/>
        <p:txBody>
          <a:bodyPr>
            <a:normAutofit/>
          </a:bodyPr>
          <a:lstStyle/>
          <a:p>
            <a:pPr algn="r"/>
            <a:r>
              <a:rPr lang="he-IL" dirty="0">
                <a:solidFill>
                  <a:srgbClr val="7030A0"/>
                </a:solidFill>
              </a:rPr>
              <a:t> </a:t>
            </a:r>
            <a:endParaRPr lang="he-IL" dirty="0"/>
          </a:p>
        </p:txBody>
      </p:sp>
      <p:sp>
        <p:nvSpPr>
          <p:cNvPr id="4" name="TextBox 3">
            <a:extLst>
              <a:ext uri="{FF2B5EF4-FFF2-40B4-BE49-F238E27FC236}">
                <a16:creationId xmlns:a16="http://schemas.microsoft.com/office/drawing/2014/main" id="{361C1527-FB53-4F70-BD2C-F4693CFCD221}"/>
              </a:ext>
            </a:extLst>
          </p:cNvPr>
          <p:cNvSpPr txBox="1"/>
          <p:nvPr/>
        </p:nvSpPr>
        <p:spPr>
          <a:xfrm>
            <a:off x="4495798" y="2454572"/>
            <a:ext cx="310373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7030A0"/>
                </a:solidFill>
                <a:effectLst/>
                <a:uLnTx/>
                <a:uFillTx/>
                <a:latin typeface="Calibri Light" panose="020F0302020204030204"/>
                <a:ea typeface="+mn-ea"/>
                <a:cs typeface="Times New Roman" panose="02020603050405020304" pitchFamily="18" charset="0"/>
              </a:rPr>
              <a:t>בהצלחה לכולנו</a:t>
            </a:r>
            <a:endParaRPr kumimoji="0" lang="LID4096" sz="4400" b="0"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10960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53113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589520" y="194968"/>
            <a:ext cx="398380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1DAC35-9689-43BC-AE32-4CAE78E6D0D9}"/>
              </a:ext>
            </a:extLst>
          </p:cNvPr>
          <p:cNvSpPr/>
          <p:nvPr/>
        </p:nvSpPr>
        <p:spPr>
          <a:xfrm>
            <a:off x="1893001" y="4054455"/>
            <a:ext cx="4057521" cy="1938992"/>
          </a:xfrm>
          <a:prstGeom prst="rect">
            <a:avLst/>
          </a:prstGeom>
          <a:noFill/>
        </p:spPr>
        <p:txBody>
          <a:bodyPr wrap="none" lIns="91440" tIns="45720" rIns="91440" bIns="45720">
            <a:spAutoFit/>
          </a:bodyPr>
          <a:lstStyle/>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יחסי ציבור ותדמית</a:t>
            </a:r>
          </a:p>
          <a:p>
            <a:pPr algn="ctr"/>
            <a:r>
              <a:rPr lang="he-IL"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נ"ל חיים גרשון</a:t>
            </a:r>
          </a:p>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מועדון הוד כרמל</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99756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6" name="מלבן 5"/>
          <p:cNvSpPr/>
          <p:nvPr/>
        </p:nvSpPr>
        <p:spPr>
          <a:xfrm>
            <a:off x="4029831" y="732656"/>
            <a:ext cx="49119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נ"ל</a:t>
            </a:r>
            <a:r>
              <a:rPr kumimoji="0" lang="he-IL" sz="6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חיים גרשון </a:t>
            </a:r>
          </a:p>
        </p:txBody>
      </p:sp>
      <p:sp>
        <p:nvSpPr>
          <p:cNvPr id="7" name="מלבן 6"/>
          <p:cNvSpPr/>
          <p:nvPr/>
        </p:nvSpPr>
        <p:spPr>
          <a:xfrm>
            <a:off x="4653829" y="1711652"/>
            <a:ext cx="392447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מועדון הוד הכרמל</a:t>
            </a:r>
          </a:p>
        </p:txBody>
      </p:sp>
      <p:sp>
        <p:nvSpPr>
          <p:cNvPr id="8" name="מלבן 7"/>
          <p:cNvSpPr/>
          <p:nvPr/>
        </p:nvSpPr>
        <p:spPr>
          <a:xfrm>
            <a:off x="1265438" y="2320269"/>
            <a:ext cx="10746644" cy="304698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בעבר מנכ"ל מגן דוד אדום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בעלים של רשת בתי אבות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מדריך טיולים מוסמך לארצות צפון אירופה</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יו"ר מועצת המנהלים ביה"ס אליאנס חיפה</a:t>
            </a:r>
          </a:p>
        </p:txBody>
      </p:sp>
      <p:pic>
        <p:nvPicPr>
          <p:cNvPr id="9" name="תמונה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4" y="1199245"/>
            <a:ext cx="2321169" cy="2440586"/>
          </a:xfrm>
          <a:prstGeom prst="rect">
            <a:avLst/>
          </a:prstGeom>
        </p:spPr>
      </p:pic>
    </p:spTree>
    <p:extLst>
      <p:ext uri="{BB962C8B-B14F-4D97-AF65-F5344CB8AC3E}">
        <p14:creationId xmlns:p14="http://schemas.microsoft.com/office/powerpoint/2010/main" val="2413984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18345" y="1853235"/>
            <a:ext cx="11755316" cy="427809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ארגון רוטרי ישראל פועל בארץ ישראל החל משנת 1929 וכיום ישנם בארץ</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61 מועדונים עם כ1300 חברים.</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הארגון פועל ברובו במסגרת עמותות שמטרתן פעילות למען הקהילה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משולבת במעטפת של פעילות חברתית פנים מועדונית.</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p:txBody>
      </p:sp>
      <p:sp>
        <p:nvSpPr>
          <p:cNvPr id="4" name="מלבן 3"/>
          <p:cNvSpPr/>
          <p:nvPr/>
        </p:nvSpPr>
        <p:spPr>
          <a:xfrm>
            <a:off x="5575034" y="770787"/>
            <a:ext cx="139974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כללי</a:t>
            </a:r>
          </a:p>
        </p:txBody>
      </p:sp>
    </p:spTree>
    <p:extLst>
      <p:ext uri="{BB962C8B-B14F-4D97-AF65-F5344CB8AC3E}">
        <p14:creationId xmlns:p14="http://schemas.microsoft.com/office/powerpoint/2010/main" val="2979680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22483" y="1208873"/>
            <a:ext cx="11755316" cy="440120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לו נערך סקר בקרב כלל הציבור בישראל כדי לבדוק את מידת ההכרות של הציבור הישראלי לקיומו של ארגון הרוטרי  היינו מקבלים תוצאה מאכזבת למדי.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נוכח השוואה אל מול ארגון כמו ווראייטי הפועל בישראל ומידת ההכרות הציבורית לפעילותו עולה בהרבה לעומת ההכרות לארגון הרוטרי וזאת על אף שהפעילות הקהילתית של רוטרי עולה על פעילותו המתמשכת של ארגון ווראייטי וזאת רק כדוגמא..</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80837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159026" y="934783"/>
            <a:ext cx="11907078" cy="50167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אני מזהה שהחשיפה של רוטרי בציבוריות הישראלית היא בגדר חוסר גדול.</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אין דרך להביע במילים את העובדה שחוסר החשיפה הוא בעוכרי הארגון.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היתרונות הגלומות בחשיפת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בציבור תעניק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בנפיט</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לו הוא ראוי.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במהלך שנת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בהנהגתו של הנגיד דני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גלבוע,נמקד</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את פעילותינו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ליחסי ציבור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לדיברור</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מסיבי אל מול כל גורמי המדיה לתעד את הפעילות למען החברה והקהילה.</a:t>
            </a:r>
          </a:p>
        </p:txBody>
      </p:sp>
    </p:spTree>
    <p:extLst>
      <p:ext uri="{BB962C8B-B14F-4D97-AF65-F5344CB8AC3E}">
        <p14:creationId xmlns:p14="http://schemas.microsoft.com/office/powerpoint/2010/main" val="3578929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668779" y="860240"/>
            <a:ext cx="11039178" cy="674030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אנו נפעל בשלושה מישורים עיקריים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המועדונים בתוך הקהילות המקומיות</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ארגון </a:t>
            </a:r>
            <a:r>
              <a:rPr kumimoji="0" lang="he-IL" sz="4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הארצי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חשיפת הארגון אל מול </a:t>
            </a:r>
            <a:r>
              <a:rPr kumimoji="0" lang="he-IL" sz="4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הבינלאומי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786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578306" y="1006201"/>
            <a:ext cx="1103539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המועדונים בתוך הקהילות המקומיות</a:t>
            </a:r>
          </a:p>
        </p:txBody>
      </p:sp>
      <p:sp>
        <p:nvSpPr>
          <p:cNvPr id="4" name="מלבן 3"/>
          <p:cNvSpPr/>
          <p:nvPr/>
        </p:nvSpPr>
        <p:spPr>
          <a:xfrm>
            <a:off x="-310396" y="1876416"/>
            <a:ext cx="12628068"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אנו נביא את דבר הפעילות של המועדונים למדיה המקומית ,מקומונים עירוניים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וכל  מדיה תקשורתית המצויה בתוך הקהילה בה פועל המועדון.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לצורך כך ידווחו המועדונים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לועדת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יחסי הציבור .הועדה והעומד בראשה יפעילו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את מלוא הקשרים וכמובן את הידע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המיקצועי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הקיים כדי ליצור את אפקט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הפירסום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המקומי.</a:t>
            </a:r>
          </a:p>
        </p:txBody>
      </p:sp>
    </p:spTree>
    <p:extLst>
      <p:ext uri="{BB962C8B-B14F-4D97-AF65-F5344CB8AC3E}">
        <p14:creationId xmlns:p14="http://schemas.microsoft.com/office/powerpoint/2010/main" val="4238257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246423" y="804538"/>
            <a:ext cx="788389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ארגון </a:t>
            </a:r>
            <a:r>
              <a:rPr kumimoji="0" lang="he-IL" sz="5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הארצי</a:t>
            </a:r>
          </a:p>
        </p:txBody>
      </p:sp>
      <p:sp>
        <p:nvSpPr>
          <p:cNvPr id="4" name="מלבן 3"/>
          <p:cNvSpPr/>
          <p:nvPr/>
        </p:nvSpPr>
        <p:spPr>
          <a:xfrm>
            <a:off x="373975" y="1621754"/>
            <a:ext cx="11628783"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הנגשת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הפעילות של הארגון אל מול המדיה הארצית נעוצה בראש וראשונה  בקיום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ארועים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ארציים למען החברה והקהילה.</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יש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לענית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דעתי לקיים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ארוע</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שנתי עם חשיפה תקשורתית רחבת היקף תוך שיתוף גורמי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ממשל,חברה,עסקים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וכיוצא באלה.</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הארוע</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הקהילתי יקבל תהודה תקשורתית עצומה ותחשוף את הארגון ברמה הארצית.</a:t>
            </a:r>
          </a:p>
        </p:txBody>
      </p:sp>
    </p:spTree>
    <p:extLst>
      <p:ext uri="{BB962C8B-B14F-4D97-AF65-F5344CB8AC3E}">
        <p14:creationId xmlns:p14="http://schemas.microsoft.com/office/powerpoint/2010/main" val="2183154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330642" y="1067756"/>
            <a:ext cx="115307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חשיפת הארגון אל מול </a:t>
            </a:r>
            <a:r>
              <a:rPr kumimoji="0" lang="he-IL" sz="5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הבינלאומי</a:t>
            </a:r>
          </a:p>
        </p:txBody>
      </p:sp>
      <p:sp>
        <p:nvSpPr>
          <p:cNvPr id="4" name="מלבן 3"/>
          <p:cNvSpPr/>
          <p:nvPr/>
        </p:nvSpPr>
        <p:spPr>
          <a:xfrm>
            <a:off x="189246" y="2175752"/>
            <a:ext cx="11628783" cy="286232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יהיה עלינו לקיים קשר עם מועדונים בחו"ל</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חשיפה של קשרים הנובעים משיתופי פעולה של פרויקטים</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למען החברה הבינלאומית יחד עם מועדוני </a:t>
            </a:r>
            <a:r>
              <a:rPr kumimoji="0" lang="he-IL"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רוטרי</a:t>
            </a: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בעולם.</a:t>
            </a:r>
          </a:p>
        </p:txBody>
      </p:sp>
    </p:spTree>
    <p:extLst>
      <p:ext uri="{BB962C8B-B14F-4D97-AF65-F5344CB8AC3E}">
        <p14:creationId xmlns:p14="http://schemas.microsoft.com/office/powerpoint/2010/main" val="129231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D8FEF5-B8D9-4502-80A0-F1F09883048E}"/>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43D3C05-EA04-4CB3-A7E7-5894BE883D3A}"/>
              </a:ext>
            </a:extLst>
          </p:cNvPr>
          <p:cNvSpPr/>
          <p:nvPr/>
        </p:nvSpPr>
        <p:spPr>
          <a:xfrm>
            <a:off x="4421371" y="180594"/>
            <a:ext cx="7649851" cy="923330"/>
          </a:xfrm>
          <a:prstGeom prst="rect">
            <a:avLst/>
          </a:prstGeom>
          <a:noFill/>
        </p:spPr>
        <p:txBody>
          <a:bodyPr wrap="non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אסטרטגיה של רוטרי בינ"ל</a:t>
            </a: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5BA7293-2600-4359-B158-8144BF14BF3C}"/>
              </a:ext>
            </a:extLst>
          </p:cNvPr>
          <p:cNvSpPr/>
          <p:nvPr/>
        </p:nvSpPr>
        <p:spPr>
          <a:xfrm>
            <a:off x="379391" y="920817"/>
            <a:ext cx="11639789" cy="4662815"/>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3.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הגדלת ההשתתפות במיזמים</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הגדלת מספר החברים המעורבים,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הצעת הזדמנויות חדשות לקשרים מקצועיים,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מתן השראה למנהיגות ופיתוח כישורים.</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4. </a:t>
            </a:r>
            <a:r>
              <a:rPr kumimoji="0" lang="he-IL" sz="3300" b="1" i="0" u="sng"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הגדלת יכולתנו להסתגל</a:t>
            </a: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למצוא הזדמנויות חדשות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להיפתח לדעות אחרות,</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לפשט תהליכים,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לבנות תרבות של התחדשות ולקיחת סיכונים,</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3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הרחבת הפרספקטיבות בקבלת החלטות.</a:t>
            </a:r>
          </a:p>
        </p:txBody>
      </p:sp>
    </p:spTree>
    <p:extLst>
      <p:ext uri="{BB962C8B-B14F-4D97-AF65-F5344CB8AC3E}">
        <p14:creationId xmlns:p14="http://schemas.microsoft.com/office/powerpoint/2010/main" val="3073563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89689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426960" y="367688"/>
            <a:ext cx="414636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BF6B39C-DBAB-4B25-82BE-4B4F4DD988CB}"/>
              </a:ext>
            </a:extLst>
          </p:cNvPr>
          <p:cNvSpPr txBox="1"/>
          <p:nvPr/>
        </p:nvSpPr>
        <p:spPr>
          <a:xfrm>
            <a:off x="740228" y="4348617"/>
            <a:ext cx="609600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גיוס ומניעת נשירת חברים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נג"מ ירון מטר</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b="1"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Calibri" panose="020F0502020204030204"/>
                <a:cs typeface="Arial" panose="020B0604020202020204" pitchFamily="34" charset="0"/>
              </a:rPr>
              <a:t>מועדון קישון</a:t>
            </a:r>
            <a:endParaRPr kumimoji="0" lang="en-US" sz="4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46980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DADDC0-FCFC-4B92-BBBC-DB6314A5E6C2}"/>
              </a:ext>
            </a:extLst>
          </p:cNvPr>
          <p:cNvSpPr txBox="1"/>
          <p:nvPr/>
        </p:nvSpPr>
        <p:spPr>
          <a:xfrm>
            <a:off x="401216" y="1483568"/>
            <a:ext cx="11560934" cy="3571940"/>
          </a:xfrm>
          <a:prstGeom prst="rect">
            <a:avLst/>
          </a:prstGeom>
          <a:noFill/>
        </p:spPr>
        <p:txBody>
          <a:bodyPr wrap="square">
            <a:spAutoFit/>
          </a:bodyPr>
          <a:lstStyle/>
          <a:p>
            <a:pPr lvl="0" algn="ctr" rtl="1">
              <a:lnSpc>
                <a:spcPct val="107000"/>
              </a:lnSpc>
            </a:pPr>
            <a:r>
              <a:rPr lang="he-IL" sz="48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גיוס ומניעת נשירת חברים</a:t>
            </a:r>
          </a:p>
          <a:p>
            <a:pPr lvl="0" algn="r" rtl="1">
              <a:lnSpc>
                <a:spcPct val="107000"/>
              </a:lnSpc>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1. דרכים לגיוס חברים חדשים.</a:t>
            </a:r>
          </a:p>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a:t>
            </a:r>
          </a:p>
          <a:p>
            <a:pPr lvl="0" algn="r" rtl="1">
              <a:lnSpc>
                <a:spcPct val="107000"/>
              </a:lnSpc>
              <a:spcAft>
                <a:spcPts val="800"/>
              </a:spcAft>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וותיקים</a:t>
            </a:r>
          </a:p>
          <a:p>
            <a:pPr lvl="0" algn="r" rtl="1">
              <a:lnSpc>
                <a:spcPct val="107000"/>
              </a:lnSpc>
              <a:spcAft>
                <a:spcPts val="800"/>
              </a:spcAft>
            </a:pPr>
            <a:r>
              <a:rPr lang="he-IL" sz="40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הערה :</a:t>
            </a:r>
            <a:r>
              <a:rPr lang="en-US" sz="2800" b="1"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2800" b="1" dirty="0">
                <a:solidFill>
                  <a:srgbClr val="7030A0"/>
                </a:solidFill>
                <a:latin typeface="Calibri" panose="020F0502020204030204" pitchFamily="34" charset="0"/>
                <a:ea typeface="Calibri" panose="020F0502020204030204" pitchFamily="34" charset="0"/>
                <a:cs typeface="Arial" panose="020B0604020202020204" pitchFamily="34" charset="0"/>
              </a:rPr>
              <a:t> כל הכתוב בלשון זכר הכוונה גם לנקבה </a:t>
            </a:r>
            <a:endPar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3112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755780" y="149290"/>
            <a:ext cx="10861596" cy="5529271"/>
          </a:xfrm>
          <a:prstGeom prst="rect">
            <a:avLst/>
          </a:prstGeom>
          <a:noFill/>
        </p:spPr>
        <p:txBody>
          <a:bodyPr wrap="square">
            <a:spAutoFit/>
          </a:bodyPr>
          <a:lstStyle/>
          <a:p>
            <a:pPr marL="342900" lvl="0" indent="-342900" algn="r" rtl="1">
              <a:lnSpc>
                <a:spcPct val="107000"/>
              </a:lnSpc>
              <a:buFont typeface="+mj-lt"/>
              <a:buAutoNum type="arabicPeriod"/>
            </a:pPr>
            <a:r>
              <a:rPr lang="he-IL" sz="4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דרכים לגיוס חברים חדשים </a:t>
            </a:r>
            <a:endParaRPr lang="en-US" sz="4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1.1</a:t>
            </a:r>
            <a:r>
              <a:rPr lang="he-IL" sz="3600" u="sng" dirty="0">
                <a:solidFill>
                  <a:srgbClr val="7030A0"/>
                </a:solidFill>
                <a:effectLst/>
                <a:latin typeface="Calibri" panose="020F0502020204030204" pitchFamily="34" charset="0"/>
                <a:ea typeface="Calibri" panose="020F0502020204030204" pitchFamily="34" charset="0"/>
                <a:cs typeface="Arial" panose="020B0604020202020204" pitchFamily="34" charset="0"/>
              </a:rPr>
              <a:t>וועדת סיווג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הועדה מגדירה את יעדי קליטת החברים 	לשנת הנשיאות ( סיווגים, גיל ) וכמות החברים הרצויה 	לקבלה, איתור, תאום ציפיות עם המועמד, הגשת טופס 	בקשה + קורות חיים לאישור הועדה .המועמד יגיע 	לפחות  פעמיים למועדון ויתקיים מפגש עם המועמד + 	בת זוגו ביחד עם הנשיא לתאום ציפיות אחרון. לאחר מכן	אישור הנהלת המועדון ,אישור כלל חברי המועדון ולבסוף 	טקס קבלה , הכול אמור להסתיים בתוך חודשיים.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175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494674" y="905069"/>
            <a:ext cx="11476501" cy="552819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1.2 חבר מביא מועמד ראוי, בתחילה הוא מגיע רק כאורח ואם יש התעניינות מצידו ואי דחיה מצד חברי המועדון, מפנים אותו לראיון עם מי מחברי המועדון שהוכשרו לעשות זאת. המראיין מחליט האם להעביר את החבר לשלב המועמדות. שלב המועמדות נמשך כחודשיים. שבועיים לפני סיום המועמדות וועדת קבלת חברים חדשים מראיינת את המועמד וממליצה למועדון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קבלו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או לא).</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במידה ואין התנגדויות החבר מתקבל. משלב המועמדות על המועדון למנות ספונסר למועמד למשך שנתיים.</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5649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354563" y="942392"/>
            <a:ext cx="11700588" cy="4907369"/>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1.3 במקרה של מועדונים ותיקים ,כאשר מרבית חבריו בגיל 	מעל 70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קיימות</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שלוש אפשרויות:</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מתוך החלטת חברי המועדון , כדי לשמור על 				הומוגניות גיל החברים ומתוך חוסר רצון או יכולת 			להתמודד עם צרכים של חברים צעירים יותר,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ימשיכו לגייס חברים באותה קבוצת גיל . בטווח 				השנים הקרובות יכול להצליח, לאורך שנים יביא 			להזדקנות, פרישה וסגירת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108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83976" y="1250302"/>
            <a:ext cx="11551297" cy="4314579"/>
          </a:xfrm>
          <a:prstGeom prst="rect">
            <a:avLst/>
          </a:prstGeom>
          <a:noFill/>
        </p:spPr>
        <p:txBody>
          <a:bodyPr wrap="square">
            <a:spAutoFit/>
          </a:bodyPr>
          <a:lstStyle/>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ב.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במידה ומחליטים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ל</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הצעיר את המועדון יש ליצור 				תהליך ארוך</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טווח כאשר בתחילה יש לבנות "קדר 			"של 	כ-10% מחברי המועדון בגיל של 60+ לאחר 			מכן להתחיל לגייס כ-10% מחברי המועדון בגיל של</a:t>
            </a:r>
          </a:p>
          <a:p>
            <a:pPr lvl="1" algn="r" rtl="1">
              <a:lnSpc>
                <a:spcPct val="107000"/>
              </a:lnSpc>
              <a:spcAft>
                <a:spcPts val="800"/>
              </a:spcAft>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50+ ובסיום שלב זה ניתן לגייס חברים בגיל 40+ 			ולמעשה בכל גיל תוך שמירה על הפרופורציות ,שכן 			המשך גיוס של חברים מבוגרים תשנה שוב את המאזן.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1465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1" y="951722"/>
            <a:ext cx="12335068" cy="4804777"/>
          </a:xfrm>
          <a:prstGeom prst="rect">
            <a:avLst/>
          </a:prstGeom>
          <a:noFill/>
        </p:spPr>
        <p:txBody>
          <a:bodyPr wrap="square">
            <a:spAutoFit/>
          </a:bodyPr>
          <a:lstStyle/>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כאשר רוצים לעבור ישירות לגיוס חברים צעירים אין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לנסות לגייס 	חברים צעירים כבודדים. יש לגייס קבוצה (לא פחות מ- 20</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חברים צעירים בהתארגנות חיצונית למועדון ,שיוכשרו בנפרד</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לחברות ולביצוע תפקידים ויצטרפו למועדון כקבוצה עם תפקידים. 	תנאי עיקרי למהלך הוא שחברי המועדון הוותיקים יסכימו לקיומו 	ולא יערימו קשיים על המהלך. תהליך המיונים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י</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עשה מחוץ 	למועדון ע"י וועדה שהוסמכה לכך ע"י</a:t>
            </a: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המועדון. ניתן לעשות זאת 	גם במסגרת מועדון לווין.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803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02638" y="1004341"/>
            <a:ext cx="12089362" cy="4936480"/>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2. פעילויות נדרשות ע"מ להקטין פרישת חברים חדשים: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2.1	</a:t>
            </a: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כ</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אשר "מוכרים" למועמד את ארגון הרוטרי והאזור, חייבים 	להציג גם תיאור מדויק של המועדון.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שהרי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המועמד יהיה חבר 	במועדון שלנו ולא במועדון אחר. לשם כך יש להגדיר את ה-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DNA</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של 	המועדון על כל מרכיביו. (הרצאה נפרדת)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2.2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יש להצמיד לכל מועמד ספונסר, שימשיך ללוות אותו לאחר 	קבלתו ולמשך שנתיים. ( גם  כדי להיות ספונסר יש ללמוד, לא 	כל חבר מתאים למשימה)</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6286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419725" y="1364105"/>
            <a:ext cx="11257613" cy="4211987"/>
          </a:xfrm>
          <a:prstGeom prst="rect">
            <a:avLst/>
          </a:prstGeom>
          <a:noFill/>
        </p:spPr>
        <p:txBody>
          <a:bodyPr wrap="square">
            <a:spAutoFit/>
          </a:bodyPr>
          <a:lstStyle/>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2.3 כל חבר חדש חייב להיכנס לעשייה מיידית. מומלצים 		בהתחלה תפקידים בפעילויות קהילתיות, או הצטרפות 	לוועדה פעילה. בשנה העוקבת יש לשלב את החבר החדש 	בתפקידי הטכס הרוטריוני ואפילו בתפקידי הנהלה, 	בתחומים שיש לו עניין וידע ולהמשיך בכך גם בשנה 	העוקבת. פעילות אינטנסיבית בשלוש השנים הראשונות 	יכולות להכשיר את מרבית החברים לנשיאות המועדון.</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506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FF899-089E-44F7-BCAA-9F73EC1A322A}"/>
              </a:ext>
            </a:extLst>
          </p:cNvPr>
          <p:cNvSpPr txBox="1"/>
          <p:nvPr/>
        </p:nvSpPr>
        <p:spPr>
          <a:xfrm>
            <a:off x="289248" y="578499"/>
            <a:ext cx="11812555" cy="5397568"/>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2.4 הערות:</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א.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אין לקצר בתהליך הגיוס ואין למשוך זמן, חודשיים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ימים מהווים זמן סביר כל עוד המועמד הגיע לפחות 			לארבעה מפגשי מועדון או </a:t>
            </a:r>
            <a:r>
              <a:rPr lang="he-IL" sz="3600">
                <a:solidFill>
                  <a:srgbClr val="7030A0"/>
                </a:solidFill>
                <a:latin typeface="Calibri" panose="020F0502020204030204" pitchFamily="34" charset="0"/>
                <a:ea typeface="Calibri" panose="020F0502020204030204" pitchFamily="34" charset="0"/>
                <a:cs typeface="Arial" panose="020B0604020202020204" pitchFamily="34" charset="0"/>
              </a:rPr>
              <a:t>פעילויות המועדון</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a:t>
            </a:r>
            <a:r>
              <a:rPr lang="he-IL" sz="360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endPar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en-US"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ב. אין להקל בדמי החבר בתחילת הדרך, שכן מי שלא </a:t>
            </a:r>
          </a:p>
          <a:p>
            <a:pPr lvl="0" algn="r" rtl="1">
              <a:lnSpc>
                <a:spcPct val="107000"/>
              </a:lnSpc>
            </a:pP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יכול מההתחלה לעמוד בתשלומים הנדרשים לפי 			החלטת המועדון, רצוי שלא להמשיך בתהליך גיוסו 			שכן יהיה קשה עד בלתי אפשרי להעלות את דמי 			החבר לאחר מכן.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828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E70FF-81AD-4572-8838-CA74F48A518C}"/>
              </a:ext>
            </a:extLst>
          </p:cNvPr>
          <p:cNvSpPr/>
          <p:nvPr/>
        </p:nvSpPr>
        <p:spPr>
          <a:xfrm>
            <a:off x="4974539" y="965085"/>
            <a:ext cx="224292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D   E    I</a:t>
            </a:r>
          </a:p>
        </p:txBody>
      </p:sp>
      <p:sp>
        <p:nvSpPr>
          <p:cNvPr id="3" name="Rectangle 2">
            <a:extLst>
              <a:ext uri="{FF2B5EF4-FFF2-40B4-BE49-F238E27FC236}">
                <a16:creationId xmlns:a16="http://schemas.microsoft.com/office/drawing/2014/main" id="{F872550C-E3E2-4899-9C3F-C2B0D74DA2D2}"/>
              </a:ext>
            </a:extLst>
          </p:cNvPr>
          <p:cNvSpPr/>
          <p:nvPr/>
        </p:nvSpPr>
        <p:spPr>
          <a:xfrm>
            <a:off x="1631412" y="2306320"/>
            <a:ext cx="900610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Diversity, Equity, and Inclusion</a:t>
            </a:r>
          </a:p>
        </p:txBody>
      </p:sp>
      <p:sp>
        <p:nvSpPr>
          <p:cNvPr id="4" name="TextBox 3">
            <a:extLst>
              <a:ext uri="{FF2B5EF4-FFF2-40B4-BE49-F238E27FC236}">
                <a16:creationId xmlns:a16="http://schemas.microsoft.com/office/drawing/2014/main" id="{AFFA8E95-8F6B-47AB-A2FD-7F8228E0DAFF}"/>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2693B9B-4497-4483-A3B7-90F37D03C53F}"/>
              </a:ext>
            </a:extLst>
          </p:cNvPr>
          <p:cNvSpPr/>
          <p:nvPr/>
        </p:nvSpPr>
        <p:spPr>
          <a:xfrm>
            <a:off x="-1015999" y="3514519"/>
            <a:ext cx="10265948" cy="1754326"/>
          </a:xfrm>
          <a:prstGeom prst="rect">
            <a:avLst/>
          </a:prstGeom>
          <a:noFill/>
        </p:spPr>
        <p:txBody>
          <a:bodyPr wrap="square" lIns="91440" tIns="45720" rIns="91440" bIns="4572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מגוון, הגינות, הכללה</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Arial" panose="020B0604020202020204" pitchFamily="34" charset="0"/>
              </a:rPr>
              <a:t> </a:t>
            </a:r>
          </a:p>
        </p:txBody>
      </p:sp>
    </p:spTree>
    <p:extLst>
      <p:ext uri="{BB962C8B-B14F-4D97-AF65-F5344CB8AC3E}">
        <p14:creationId xmlns:p14="http://schemas.microsoft.com/office/powerpoint/2010/main" val="2606901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877078" y="1184989"/>
            <a:ext cx="10608905" cy="4910960"/>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ג. 	מי שלא מצליח להגיע למרבית המפגשים בזמן 	המועמדות יש לעקב את הקבלה עד להבנה מדוע לא 	מגיע. במקרים שבהם החבר לא מצליח להגיע 	למפגשים 	מההתחלה, תוך הבנה שאין זה מקרה זמני, 	יש לעצור את תהליך הגיוס</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ד. 	אין לנסות לשכנע חבר לא ראוי להישאר במועדון, 	לפעמים פרישה של חבר מסוים טובה למועדון.</a:t>
            </a:r>
          </a:p>
          <a:p>
            <a:pPr lvl="0"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8645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625151" y="1315616"/>
            <a:ext cx="11187404" cy="4211987"/>
          </a:xfrm>
          <a:prstGeom prst="rect">
            <a:avLst/>
          </a:prstGeom>
          <a:noFill/>
        </p:spPr>
        <p:txBody>
          <a:bodyPr wrap="square">
            <a:spAutoFit/>
          </a:bodyPr>
          <a:lstStyle/>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ה. 	יש להימנע מלגייס חברים כאשר המועדון נמצא בסכסוך 	פנימי בין חברים או קבוצות חברים. (מי ירצה להצטרף 	למועדון מסוכסך ? ואם הצטרף, במרבית המקרים לא 	יישאר לאורך זמן.)</a:t>
            </a:r>
          </a:p>
          <a:p>
            <a:pPr lvl="0"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ו.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חבר חדש שפורש גורם נזק גדול לרוטרי ולמועדון. כחצי 	מהם לא ימליצו 	לחבריהם להצטרף לרוטרי ככלל ולמועדון	בפרט</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לכן עדיף לא לגייס מאשר לגייס גיוס כושל.</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7867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77282" y="989045"/>
            <a:ext cx="11821886" cy="4870629"/>
          </a:xfrm>
          <a:prstGeom prst="rect">
            <a:avLst/>
          </a:prstGeom>
          <a:noFill/>
        </p:spPr>
        <p:txBody>
          <a:bodyPr wrap="square">
            <a:spAutoFit/>
          </a:bodyPr>
          <a:lstStyle/>
          <a:p>
            <a:pPr lvl="0" algn="r" rtl="1">
              <a:lnSpc>
                <a:spcPct val="107000"/>
              </a:lnSpc>
            </a:pPr>
            <a:r>
              <a:rPr lang="he-IL" sz="40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3. פעילויות נדרשות ע"מ להקטין פרישת חברים ותיקים:</a:t>
            </a:r>
            <a:endParaRPr lang="en-US" sz="40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3.1 לחברים ותיקים אין כבר ספונסר ולכן אין מי שמתעניין 	בהם. לחבר שלא מגיע במשך שבועיים ברציפות, המזכיר ימנה 	חבר שיתעניין בשלומו ואם יש צורך יסייע לו.</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3.2 יש לצוות שני חברים ותיקים</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(נ"ל)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בהנהלת המועדון. יש 	לעניין את החברים הוותיקים להצטרף לפעילויות המועדון 	כחלק מוועדות. חשוב שכל חברי המועדון המעוניינים בכך, 	יהיו</a:t>
            </a:r>
            <a:r>
              <a:rPr lang="he-IL" sz="36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מצוותים לפעילות ולוועדות המועדון.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63818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119921" y="1229193"/>
            <a:ext cx="12072079" cy="4910960"/>
          </a:xfrm>
          <a:prstGeom prst="rect">
            <a:avLst/>
          </a:prstGeom>
          <a:noFill/>
        </p:spPr>
        <p:txBody>
          <a:bodyPr wrap="square">
            <a:spAutoFit/>
          </a:bodyPr>
          <a:lstStyle/>
          <a:p>
            <a:pPr lvl="1" algn="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3.3  	יש לתת לחברים הוותיקים להגיש מידי פעם הרצאות ,</a:t>
            </a:r>
          </a:p>
          <a:p>
            <a:pPr lvl="1" algn="r" rtl="1">
              <a:lnSpc>
                <a:spcPct val="107000"/>
              </a:lnSpc>
            </a:pP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ג'וב טוק ולשמוע את דעתם בנושאים שונים. חלקם 				ישמחו להצטרף לפעילות קהילתית על בסיס קבוע וארוך 			טווח. </a:t>
            </a: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Aft>
                <a:spcPts val="800"/>
              </a:spcAft>
            </a:pPr>
            <a:r>
              <a:rPr lang="he-IL" sz="3600" dirty="0">
                <a:solidFill>
                  <a:srgbClr val="7030A0"/>
                </a:solidFill>
                <a:latin typeface="Arial" panose="020B0604020202020204" pitchFamily="34" charset="0"/>
                <a:ea typeface="Calibri" panose="020F0502020204030204" pitchFamily="34" charset="0"/>
                <a:cs typeface="Arial" panose="020B0604020202020204" pitchFamily="34" charset="0"/>
              </a:rPr>
              <a:t>3.4 	</a:t>
            </a:r>
            <a:r>
              <a:rPr lang="he-IL" sz="3600" b="1" dirty="0">
                <a:solidFill>
                  <a:srgbClr val="7030A0"/>
                </a:solidFill>
                <a:latin typeface="Arial" panose="020B0604020202020204" pitchFamily="34" charset="0"/>
                <a:ea typeface="Calibri" panose="020F0502020204030204" pitchFamily="34" charset="0"/>
                <a:cs typeface="Arial" panose="020B0604020202020204" pitchFamily="34" charset="0"/>
              </a:rPr>
              <a:t>וגם המקרה של חברים וותיקים </a:t>
            </a:r>
            <a:r>
              <a:rPr lang="he-IL" sz="36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אין לנסות לשכנע חבר 			לא ראוי להישאר במועדון, לפעמים פרישה של חבר מסוים 		טובה למועדון.</a:t>
            </a:r>
          </a:p>
          <a:p>
            <a:pPr lvl="1" algn="r" rtl="1">
              <a:lnSpc>
                <a:spcPct val="107000"/>
              </a:lnSpc>
              <a:spcAft>
                <a:spcPts val="800"/>
              </a:spcAft>
            </a:pPr>
            <a:endParaRPr lang="en-US" sz="36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3868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9806F5-2880-423D-95B8-E9AAF22216DC}"/>
              </a:ext>
            </a:extLst>
          </p:cNvPr>
          <p:cNvSpPr txBox="1"/>
          <p:nvPr/>
        </p:nvSpPr>
        <p:spPr>
          <a:xfrm>
            <a:off x="702906" y="1586204"/>
            <a:ext cx="10786188" cy="1827616"/>
          </a:xfrm>
          <a:prstGeom prst="rect">
            <a:avLst/>
          </a:prstGeom>
          <a:noFill/>
        </p:spPr>
        <p:txBody>
          <a:bodyPr wrap="square">
            <a:spAutoFit/>
          </a:bodyPr>
          <a:lstStyle/>
          <a:p>
            <a:pPr lvl="1" algn="ctr" rtl="1">
              <a:lnSpc>
                <a:spcPct val="107000"/>
              </a:lnSpc>
            </a:pP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lvl="1" algn="ctr" rtl="1">
              <a:lnSpc>
                <a:spcPct val="107000"/>
              </a:lnSpc>
            </a:pPr>
            <a:r>
              <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יישום ההמלצות יביא לתוצאות !</a:t>
            </a:r>
          </a:p>
          <a:p>
            <a:pPr lvl="1" algn="ctr" rtl="1">
              <a:lnSpc>
                <a:spcPct val="107000"/>
              </a:lnSpc>
            </a:pPr>
            <a:r>
              <a:rPr lang="he-IL" sz="3600" b="1" dirty="0">
                <a:solidFill>
                  <a:srgbClr val="7030A0"/>
                </a:solidFill>
                <a:latin typeface="Calibri" panose="020F0502020204030204" pitchFamily="34" charset="0"/>
                <a:ea typeface="Calibri" panose="020F0502020204030204" pitchFamily="34" charset="0"/>
                <a:cs typeface="Arial" panose="020B0604020202020204" pitchFamily="34" charset="0"/>
              </a:rPr>
              <a:t>בהצלחה.</a:t>
            </a:r>
            <a:endParaRPr lang="he-IL" sz="36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537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D94C62-70D9-4EDB-96EA-B0E0B92DBE6A}"/>
              </a:ext>
            </a:extLst>
          </p:cNvPr>
          <p:cNvSpPr txBox="1"/>
          <p:nvPr/>
        </p:nvSpPr>
        <p:spPr>
          <a:xfrm>
            <a:off x="4321616" y="6324595"/>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rPr>
              <a:t>**********</a:t>
            </a:r>
            <a:endParaRPr kumimoji="0" lang="LID4096" sz="2800" b="0" i="0" u="none" strike="noStrike" kern="1200" cap="none" spc="0" normalizeH="0" baseline="0" noProof="0" dirty="0">
              <a:ln>
                <a:noFill/>
              </a:ln>
              <a:solidFill>
                <a:prstClr val="black"/>
              </a:solidFill>
              <a:effectLst/>
              <a:highlight>
                <a:srgbClr val="000080"/>
              </a:highligh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38D164-B70F-43CD-B3B1-96D2D8B80A0B}"/>
              </a:ext>
            </a:extLst>
          </p:cNvPr>
          <p:cNvSpPr/>
          <p:nvPr/>
        </p:nvSpPr>
        <p:spPr>
          <a:xfrm>
            <a:off x="9374092" y="1483975"/>
            <a:ext cx="840295" cy="923330"/>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ה-</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a:extLst>
              <a:ext uri="{FF2B5EF4-FFF2-40B4-BE49-F238E27FC236}">
                <a16:creationId xmlns:a16="http://schemas.microsoft.com/office/drawing/2014/main" id="{66B2559E-13C2-4B79-9CF2-E5C74798BA74}"/>
              </a:ext>
            </a:extLst>
          </p:cNvPr>
          <p:cNvSpPr/>
          <p:nvPr/>
        </p:nvSpPr>
        <p:spPr>
          <a:xfrm>
            <a:off x="7404833" y="1565255"/>
            <a:ext cx="2015295"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THEME</a:t>
            </a:r>
          </a:p>
        </p:txBody>
      </p:sp>
      <p:sp>
        <p:nvSpPr>
          <p:cNvPr id="7" name="Rectangle 6">
            <a:extLst>
              <a:ext uri="{FF2B5EF4-FFF2-40B4-BE49-F238E27FC236}">
                <a16:creationId xmlns:a16="http://schemas.microsoft.com/office/drawing/2014/main" id="{5EFC0275-F3CF-4471-89A2-9341F6FF9E9F}"/>
              </a:ext>
            </a:extLst>
          </p:cNvPr>
          <p:cNvSpPr/>
          <p:nvPr/>
        </p:nvSpPr>
        <p:spPr>
          <a:xfrm>
            <a:off x="3386070" y="1483975"/>
            <a:ext cx="4281941" cy="923330"/>
          </a:xfrm>
          <a:prstGeom prst="rect">
            <a:avLst/>
          </a:prstGeom>
          <a:noFill/>
        </p:spPr>
        <p:txBody>
          <a:bodyPr wrap="none" lIns="91440" tIns="45720" rIns="91440" bIns="45720">
            <a:spAutoFit/>
          </a:bodyPr>
          <a:lstStyle/>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של האזור הוא</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a:extLst>
              <a:ext uri="{FF2B5EF4-FFF2-40B4-BE49-F238E27FC236}">
                <a16:creationId xmlns:a16="http://schemas.microsoft.com/office/drawing/2014/main" id="{B3C5DE7E-BD68-4A30-8625-7B64DF695A2A}"/>
              </a:ext>
            </a:extLst>
          </p:cNvPr>
          <p:cNvPicPr>
            <a:picLocks noChangeAspect="1"/>
          </p:cNvPicPr>
          <p:nvPr/>
        </p:nvPicPr>
        <p:blipFill>
          <a:blip r:embed="rId2"/>
          <a:stretch>
            <a:fillRect/>
          </a:stretch>
        </p:blipFill>
        <p:spPr>
          <a:xfrm>
            <a:off x="2198737" y="2732535"/>
            <a:ext cx="7401185" cy="1450974"/>
          </a:xfrm>
          <a:prstGeom prst="rect">
            <a:avLst/>
          </a:prstGeom>
        </p:spPr>
      </p:pic>
    </p:spTree>
    <p:extLst>
      <p:ext uri="{BB962C8B-B14F-4D97-AF65-F5344CB8AC3E}">
        <p14:creationId xmlns:p14="http://schemas.microsoft.com/office/powerpoint/2010/main" val="313979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DA957-8580-47CA-84D8-11B3FF9285F3}"/>
              </a:ext>
            </a:extLst>
          </p:cNvPr>
          <p:cNvSpPr/>
          <p:nvPr/>
        </p:nvSpPr>
        <p:spPr>
          <a:xfrm>
            <a:off x="3438649" y="-44025"/>
            <a:ext cx="9014607"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אסטרטגיה אזור 2490 לשנת 2022-23</a:t>
            </a:r>
            <a:endParaRPr kumimoji="0" lang="LID4096"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 </a:t>
            </a:r>
          </a:p>
        </p:txBody>
      </p:sp>
      <p:sp>
        <p:nvSpPr>
          <p:cNvPr id="4" name="Rectangle 3">
            <a:extLst>
              <a:ext uri="{FF2B5EF4-FFF2-40B4-BE49-F238E27FC236}">
                <a16:creationId xmlns:a16="http://schemas.microsoft.com/office/drawing/2014/main" id="{E1AD4749-0EB2-4D07-A9DD-3B53178F60F0}"/>
              </a:ext>
            </a:extLst>
          </p:cNvPr>
          <p:cNvSpPr/>
          <p:nvPr/>
        </p:nvSpPr>
        <p:spPr>
          <a:xfrm>
            <a:off x="3885548" y="821786"/>
            <a:ext cx="8071440" cy="1877437"/>
          </a:xfrm>
          <a:prstGeom prst="rect">
            <a:avLst/>
          </a:prstGeom>
          <a:noFill/>
        </p:spPr>
        <p:txBody>
          <a:bodyPr wrap="none" lIns="91440" tIns="45720" rIns="91440" bIns="45720">
            <a:spAutoFit/>
          </a:bodyPr>
          <a:lstStyle/>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אין "סיסמאות" ללא תמיכה בהיערכות, מעשים,</a:t>
            </a:r>
          </a:p>
          <a:p>
            <a:pPr marL="457200" marR="0" lvl="0" indent="-457200" algn="r" defTabSz="914400" rtl="1" eaLnBrk="1" fontAlgn="auto" latinLnBrk="0" hangingPunct="1">
              <a:lnSpc>
                <a:spcPct val="100000"/>
              </a:lnSpc>
              <a:spcBef>
                <a:spcPts val="0"/>
              </a:spcBef>
              <a:spcAft>
                <a:spcPts val="0"/>
              </a:spcAft>
              <a:buClrTx/>
              <a:buSzTx/>
              <a:buFontTx/>
              <a:buAutoNum type="arabicPeriod"/>
              <a:tabLst/>
              <a:defRPr/>
            </a:pPr>
            <a:r>
              <a:rPr kumimoji="0" lang="he-I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העצמת מועדונים - במיקוד של הנגיד וצוותו,</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31159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3526</Words>
  <Application>Microsoft Office PowerPoint</Application>
  <PresentationFormat>Widescreen</PresentationFormat>
  <Paragraphs>586</Paragraphs>
  <Slides>74</Slides>
  <Notes>3</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Calibri</vt:lpstr>
      <vt:lpstr>Calibri Light</vt:lpstr>
      <vt:lpstr>David</vt:lpstr>
      <vt:lpstr>Narkisim</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תפקיד מדריכת האזור</vt:lpstr>
      <vt:lpstr>PowerPoint Presentation</vt:lpstr>
      <vt:lpstr>     יצירת כרטיס ביקור לרוטריון לצורך יצירת מאגר הדרכה, מרצים ומאגר עתידי לצוות הנגיד</vt:lpstr>
      <vt:lpstr>     מבנה כרטיס הביקור</vt:lpstr>
      <vt:lpstr> שאלון למיפוי צרכי המועדונים </vt:lpstr>
      <vt:lpstr> </vt:lpstr>
      <vt:lpstr> דוגמאות להדרכה ממוקדת</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eran greenberg</dc:creator>
  <cp:lastModifiedBy>Danny Gilboa</cp:lastModifiedBy>
  <cp:revision>91</cp:revision>
  <dcterms:created xsi:type="dcterms:W3CDTF">2021-12-09T09:45:58Z</dcterms:created>
  <dcterms:modified xsi:type="dcterms:W3CDTF">2022-03-14T10:03:41Z</dcterms:modified>
</cp:coreProperties>
</file>